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22"/>
  </p:notesMasterIdLst>
  <p:sldIdLst>
    <p:sldId id="265" r:id="rId5"/>
    <p:sldId id="303" r:id="rId6"/>
    <p:sldId id="304" r:id="rId7"/>
    <p:sldId id="305" r:id="rId8"/>
    <p:sldId id="306" r:id="rId9"/>
    <p:sldId id="307" r:id="rId10"/>
    <p:sldId id="308" r:id="rId11"/>
    <p:sldId id="290" r:id="rId12"/>
    <p:sldId id="298" r:id="rId13"/>
    <p:sldId id="299" r:id="rId14"/>
    <p:sldId id="291" r:id="rId15"/>
    <p:sldId id="292" r:id="rId16"/>
    <p:sldId id="295" r:id="rId17"/>
    <p:sldId id="301" r:id="rId18"/>
    <p:sldId id="293" r:id="rId19"/>
    <p:sldId id="297" r:id="rId20"/>
    <p:sldId id="309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76807" autoAdjust="0"/>
  </p:normalViewPr>
  <p:slideViewPr>
    <p:cSldViewPr snapToGrid="0">
      <p:cViewPr varScale="1">
        <p:scale>
          <a:sx n="95" d="100"/>
          <a:sy n="95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5369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85F-476C-8187-38851EEA9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Sheet1!$E$1:$I$1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Sheet1!$E$2:$I$2</c:f>
              <c:numCache>
                <c:formatCode>General</c:formatCode>
                <c:ptCount val="5"/>
                <c:pt idx="0">
                  <c:v>4940</c:v>
                </c:pt>
                <c:pt idx="1">
                  <c:v>5169</c:v>
                </c:pt>
                <c:pt idx="2">
                  <c:v>4537</c:v>
                </c:pt>
                <c:pt idx="3">
                  <c:v>4372</c:v>
                </c:pt>
                <c:pt idx="4">
                  <c:v>5370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1-4451-8A2F-26476B9CC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066944"/>
        <c:axId val="549067600"/>
      </c:barChart>
      <c:catAx>
        <c:axId val="5490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67600"/>
        <c:crosses val="autoZero"/>
        <c:auto val="1"/>
        <c:lblAlgn val="ctr"/>
        <c:lblOffset val="100"/>
        <c:noMultiLvlLbl val="0"/>
      </c:catAx>
      <c:valAx>
        <c:axId val="54906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Reported</a:t>
            </a:r>
            <a:r>
              <a:rPr lang="en-US" baseline="0"/>
              <a:t> Race/Ethnicity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Asian</c:v>
                </c:pt>
                <c:pt idx="1">
                  <c:v>Native Hawaiian</c:v>
                </c:pt>
                <c:pt idx="2">
                  <c:v>Other Pacific Islander</c:v>
                </c:pt>
                <c:pt idx="3">
                  <c:v>Black African American</c:v>
                </c:pt>
                <c:pt idx="4">
                  <c:v>American Indian/Alaska Native</c:v>
                </c:pt>
                <c:pt idx="5">
                  <c:v>White</c:v>
                </c:pt>
                <c:pt idx="6">
                  <c:v>More than One Race</c:v>
                </c:pt>
                <c:pt idx="7">
                  <c:v>Unreported/Chose not to Disclose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20</c:v>
                </c:pt>
                <c:pt idx="4">
                  <c:v>32</c:v>
                </c:pt>
                <c:pt idx="5">
                  <c:v>350</c:v>
                </c:pt>
                <c:pt idx="6">
                  <c:v>8</c:v>
                </c:pt>
                <c:pt idx="7">
                  <c:v>1122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7-4903-BDD5-DF6334253E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Asian</c:v>
                </c:pt>
                <c:pt idx="1">
                  <c:v>Native Hawaiian</c:v>
                </c:pt>
                <c:pt idx="2">
                  <c:v>Other Pacific Islander</c:v>
                </c:pt>
                <c:pt idx="3">
                  <c:v>Black African American</c:v>
                </c:pt>
                <c:pt idx="4">
                  <c:v>American Indian/Alaska Native</c:v>
                </c:pt>
                <c:pt idx="5">
                  <c:v>White</c:v>
                </c:pt>
                <c:pt idx="6">
                  <c:v>More than One Race</c:v>
                </c:pt>
                <c:pt idx="7">
                  <c:v>Unreported/Chose not to Disclose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70</c:v>
                </c:pt>
                <c:pt idx="1">
                  <c:v>7</c:v>
                </c:pt>
                <c:pt idx="2">
                  <c:v>70</c:v>
                </c:pt>
                <c:pt idx="3">
                  <c:v>490</c:v>
                </c:pt>
                <c:pt idx="4">
                  <c:v>155</c:v>
                </c:pt>
                <c:pt idx="5">
                  <c:v>2719</c:v>
                </c:pt>
                <c:pt idx="6">
                  <c:v>55</c:v>
                </c:pt>
                <c:pt idx="7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7-4903-BDD5-DF6334253E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Unreported/Chose Not to Disclose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Asian</c:v>
                </c:pt>
                <c:pt idx="1">
                  <c:v>Native Hawaiian</c:v>
                </c:pt>
                <c:pt idx="2">
                  <c:v>Other Pacific Islander</c:v>
                </c:pt>
                <c:pt idx="3">
                  <c:v>Black African American</c:v>
                </c:pt>
                <c:pt idx="4">
                  <c:v>American Indian/Alaska Native</c:v>
                </c:pt>
                <c:pt idx="5">
                  <c:v>White</c:v>
                </c:pt>
                <c:pt idx="6">
                  <c:v>More than One Race</c:v>
                </c:pt>
                <c:pt idx="7">
                  <c:v>Unreported/Chose not to Disclose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7-4903-BDD5-DF6334253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8437560"/>
        <c:axId val="688443136"/>
      </c:barChart>
      <c:catAx>
        <c:axId val="688437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443136"/>
        <c:crosses val="autoZero"/>
        <c:auto val="1"/>
        <c:lblAlgn val="ctr"/>
        <c:lblOffset val="100"/>
        <c:noMultiLvlLbl val="0"/>
      </c:catAx>
      <c:valAx>
        <c:axId val="68844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43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  <a:r>
              <a:rPr lang="en-US" baseline="0"/>
              <a:t> at Birth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10-46E3-AE36-FBCCCC4989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10-46E3-AE36-FBCCCC4989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10-46E3-AE36-FBCCCC49898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10-46E3-AE36-FBCCCC49898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Sheet1!$A$12:$A$13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3511</c:v>
                </c:pt>
                <c:pt idx="1">
                  <c:v>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10-46E3-AE36-FBCCCC4989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  <a:r>
              <a:rPr lang="en-US" baseline="0"/>
              <a:t> Identity</a:t>
            </a:r>
            <a:endParaRPr lang="en-US"/>
          </a:p>
        </c:rich>
      </c:tx>
      <c:layout>
        <c:manualLayout>
          <c:xMode val="edge"/>
          <c:yMode val="edge"/>
          <c:x val="0.7009374453193351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0C-451F-A7D4-CFEB6F9BE3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0C-451F-A7D4-CFEB6F9BE3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0C-451F-A7D4-CFEB6F9BE3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0C-451F-A7D4-CFEB6F9BE3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40C-451F-A7D4-CFEB6F9BE3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40C-451F-A7D4-CFEB6F9BE3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40C-451F-A7D4-CFEB6F9BE3C4}"/>
                </c:ext>
              </c:extLst>
            </c:dLbl>
            <c:dLbl>
              <c:idx val="1"/>
              <c:layout>
                <c:manualLayout>
                  <c:x val="-3.8888888888888917E-2"/>
                  <c:y val="0.11111111111111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0C-451F-A7D4-CFEB6F9BE3C4}"/>
                </c:ext>
              </c:extLst>
            </c:dLbl>
            <c:dLbl>
              <c:idx val="2"/>
              <c:layout>
                <c:manualLayout>
                  <c:x val="-0.1666666666666666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0C-451F-A7D4-CFEB6F9BE3C4}"/>
                </c:ext>
              </c:extLst>
            </c:dLbl>
            <c:dLbl>
              <c:idx val="3"/>
              <c:layout>
                <c:manualLayout>
                  <c:x val="-0.14444444444444443"/>
                  <c:y val="-9.2592592592592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0C-451F-A7D4-CFEB6F9BE3C4}"/>
                </c:ext>
              </c:extLst>
            </c:dLbl>
            <c:dLbl>
              <c:idx val="4"/>
              <c:layout>
                <c:manualLayout>
                  <c:x val="-5.5555555555556061E-3"/>
                  <c:y val="-4.6296296296296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0C-451F-A7D4-CFEB6F9BE3C4}"/>
                </c:ext>
              </c:extLst>
            </c:dLbl>
            <c:dLbl>
              <c:idx val="5"/>
              <c:layout>
                <c:manualLayout>
                  <c:x val="0.18333333333333324"/>
                  <c:y val="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0C-451F-A7D4-CFEB6F9BE3C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Sheet1!$A$17:$A$22</c:f>
              <c:strCache>
                <c:ptCount val="6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  <c:pt idx="3">
                  <c:v>Other</c:v>
                </c:pt>
                <c:pt idx="4">
                  <c:v>Chose not to Disclose</c:v>
                </c:pt>
                <c:pt idx="5">
                  <c:v>Unknown</c:v>
                </c:pt>
              </c:strCache>
            </c:strRef>
          </c:cat>
          <c:val>
            <c:numRef>
              <c:f>Sheet1!$B$17:$B$22</c:f>
              <c:numCache>
                <c:formatCode>General</c:formatCode>
                <c:ptCount val="6"/>
                <c:pt idx="0">
                  <c:v>3355</c:v>
                </c:pt>
                <c:pt idx="1">
                  <c:v>1732</c:v>
                </c:pt>
                <c:pt idx="2">
                  <c:v>23</c:v>
                </c:pt>
                <c:pt idx="3">
                  <c:v>172</c:v>
                </c:pt>
                <c:pt idx="4">
                  <c:v>60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0C-451F-A7D4-CFEB6F9BE3C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Sheet5!$B$13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CE-486B-9D26-C08CED826B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CE-486B-9D26-C08CED826B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CE-486B-9D26-C08CED826B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CE-486B-9D26-C08CED826B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CE-486B-9D26-C08CED826B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CE-486B-9D26-C08CED826B29}"/>
              </c:ext>
            </c:extLst>
          </c:dPt>
          <c:dLbls>
            <c:dLbl>
              <c:idx val="0"/>
              <c:layout>
                <c:manualLayout>
                  <c:x val="3.0581287448121709E-2"/>
                  <c:y val="4.58675172743570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E-486B-9D26-C08CED826B29}"/>
                </c:ext>
              </c:extLst>
            </c:dLbl>
            <c:dLbl>
              <c:idx val="1"/>
              <c:layout>
                <c:manualLayout>
                  <c:x val="4.4481872651813442E-2"/>
                  <c:y val="2.75205103646142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CE-486B-9D26-C08CED826B29}"/>
                </c:ext>
              </c:extLst>
            </c:dLbl>
            <c:dLbl>
              <c:idx val="2"/>
              <c:layout>
                <c:manualLayout>
                  <c:x val="-4.7261989692551888E-2"/>
                  <c:y val="-1.6817895385501649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BC5E1F-2FDF-4EBD-88ED-96138E26BB52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1CE-486B-9D26-C08CED826B29}"/>
                </c:ext>
              </c:extLst>
            </c:dLbl>
            <c:dLbl>
              <c:idx val="3"/>
              <c:layout>
                <c:manualLayout>
                  <c:x val="-3.3361404488860158E-2"/>
                  <c:y val="2.2933758637178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CE-486B-9D26-C08CED826B29}"/>
                </c:ext>
              </c:extLst>
            </c:dLbl>
            <c:dLbl>
              <c:idx val="4"/>
              <c:layout>
                <c:manualLayout>
                  <c:x val="-4.448187265181354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CE-486B-9D26-C08CED826B29}"/>
                </c:ext>
              </c:extLst>
            </c:dLbl>
            <c:dLbl>
              <c:idx val="5"/>
              <c:layout>
                <c:manualLayout>
                  <c:x val="-2.7777777777777828E-2"/>
                  <c:y val="9.25925925925925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Other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1CE-486B-9D26-C08CED826B2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Sheet5!$A$14:$A$19</c:f>
              <c:strCache>
                <c:ptCount val="6"/>
                <c:pt idx="0">
                  <c:v>shelter</c:v>
                </c:pt>
                <c:pt idx="1">
                  <c:v>transitional</c:v>
                </c:pt>
                <c:pt idx="2">
                  <c:v>doubling up</c:v>
                </c:pt>
                <c:pt idx="3">
                  <c:v>street</c:v>
                </c:pt>
                <c:pt idx="4">
                  <c:v>PSH</c:v>
                </c:pt>
                <c:pt idx="5">
                  <c:v>other</c:v>
                </c:pt>
              </c:strCache>
            </c:strRef>
          </c:cat>
          <c:val>
            <c:numRef>
              <c:f>Sheet5!$B$14:$B$19</c:f>
              <c:numCache>
                <c:formatCode>General</c:formatCode>
                <c:ptCount val="6"/>
                <c:pt idx="0">
                  <c:v>1818</c:v>
                </c:pt>
                <c:pt idx="1">
                  <c:v>250</c:v>
                </c:pt>
                <c:pt idx="2">
                  <c:v>858</c:v>
                </c:pt>
                <c:pt idx="3">
                  <c:v>1069</c:v>
                </c:pt>
                <c:pt idx="4">
                  <c:v>201</c:v>
                </c:pt>
                <c:pt idx="5">
                  <c:v>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CE-486B-9D26-C08CED826B2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D721A0-8779-496E-BFEB-95643336257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206B77-2C29-4D7C-8F76-36A5F70DA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8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4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Specialty volunteer clinics – most resumed late summer 2020</a:t>
            </a:r>
          </a:p>
          <a:p>
            <a:r>
              <a:rPr lang="en-US" dirty="0"/>
              <a:t>Around 130 encounters for specialty clinics</a:t>
            </a:r>
          </a:p>
          <a:p>
            <a:r>
              <a:rPr lang="en-US" dirty="0"/>
              <a:t>Moran - 13</a:t>
            </a:r>
          </a:p>
          <a:p>
            <a:r>
              <a:rPr lang="en-US" dirty="0"/>
              <a:t>Podiatry and audiology – 68</a:t>
            </a:r>
          </a:p>
          <a:p>
            <a:r>
              <a:rPr lang="en-US" dirty="0"/>
              <a:t>Neurology, rheumatology - 48</a:t>
            </a:r>
          </a:p>
          <a:p>
            <a:endParaRPr lang="en-US" dirty="0"/>
          </a:p>
          <a:p>
            <a:r>
              <a:rPr lang="en-US" dirty="0"/>
              <a:t>Substance use disorder = 6.6% of encounters</a:t>
            </a:r>
          </a:p>
          <a:p>
            <a:r>
              <a:rPr lang="en-US" dirty="0"/>
              <a:t>Serving 863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Seen an increase of 55% increase in BH encounters</a:t>
            </a:r>
          </a:p>
          <a:p>
            <a:r>
              <a:rPr lang="en-US" dirty="0"/>
              <a:t>2020 – 5518</a:t>
            </a:r>
          </a:p>
          <a:p>
            <a:r>
              <a:rPr lang="en-US" dirty="0"/>
              <a:t>2021 - 8584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16 medical measures that have been identified by HRSA to set goals and report to each year. </a:t>
            </a:r>
          </a:p>
          <a:p>
            <a:r>
              <a:rPr lang="en-US" dirty="0"/>
              <a:t>Including </a:t>
            </a:r>
          </a:p>
          <a:p>
            <a:r>
              <a:rPr lang="en-US" dirty="0"/>
              <a:t>immunizations by 2 years old</a:t>
            </a:r>
          </a:p>
          <a:p>
            <a:r>
              <a:rPr lang="en-US" dirty="0"/>
              <a:t>BMI assessments for adult and child with follow up plans if outside range of normal BMI</a:t>
            </a:r>
          </a:p>
          <a:p>
            <a:r>
              <a:rPr lang="en-US" dirty="0"/>
              <a:t>Cancer screenings: breast, cervical and colonoscopy</a:t>
            </a:r>
          </a:p>
          <a:p>
            <a:r>
              <a:rPr lang="en-US" dirty="0"/>
              <a:t>Additional measures for diabetic management: retinal exams, foot exams and kidney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Corporation for Supportive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5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do workmen’s comp or DOT examinations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UDS data on patient characteristics and clinical conditions are used to evaluate and improve health-center performance, ensure compliance with legislative mandates, and identify trends in health centers’ impact on expanding access, addressing health disparities, improving quality, and reducing health care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7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Unreported – disclosed ethnicity, but not race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8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= housed less than a year, motel,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Seen a growth in insurance coverage compared to previous year</a:t>
            </a:r>
          </a:p>
          <a:p>
            <a:endParaRPr lang="en-US" dirty="0"/>
          </a:p>
          <a:p>
            <a:r>
              <a:rPr lang="en-US" dirty="0"/>
              <a:t>2020  - unique patient count 4577</a:t>
            </a:r>
          </a:p>
          <a:p>
            <a:r>
              <a:rPr lang="en-US" dirty="0"/>
              <a:t>Medicaid coverage – 49% (2249 patients)</a:t>
            </a:r>
          </a:p>
          <a:p>
            <a:r>
              <a:rPr lang="en-US" dirty="0"/>
              <a:t>All insurance coverage – 62% ( 2849 patients)</a:t>
            </a:r>
          </a:p>
          <a:p>
            <a:endParaRPr lang="en-US" dirty="0"/>
          </a:p>
          <a:p>
            <a:r>
              <a:rPr lang="en-US" dirty="0"/>
              <a:t>2021 – unique patient count (4672)</a:t>
            </a:r>
          </a:p>
          <a:p>
            <a:r>
              <a:rPr lang="en-US" dirty="0"/>
              <a:t>Medicaid coverage – 55% ( 2567 patients)</a:t>
            </a:r>
          </a:p>
          <a:p>
            <a:r>
              <a:rPr lang="en-US" dirty="0"/>
              <a:t>All insurance coverage – 69% (3238 patients)</a:t>
            </a:r>
          </a:p>
          <a:p>
            <a:endParaRPr lang="en-US" dirty="0"/>
          </a:p>
          <a:p>
            <a:r>
              <a:rPr lang="en-US" dirty="0"/>
              <a:t>Growth</a:t>
            </a:r>
          </a:p>
          <a:p>
            <a:r>
              <a:rPr lang="en-US" dirty="0"/>
              <a:t>Medicaid 12.2%</a:t>
            </a:r>
          </a:p>
          <a:p>
            <a:r>
              <a:rPr lang="en-US" dirty="0"/>
              <a:t>All insurance 11.2%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FPL </a:t>
            </a:r>
          </a:p>
          <a:p>
            <a:r>
              <a:rPr lang="en-US" dirty="0"/>
              <a:t>84.5 – 100%</a:t>
            </a:r>
          </a:p>
          <a:p>
            <a:r>
              <a:rPr lang="en-US" dirty="0"/>
              <a:t>5.8% - 100-150%</a:t>
            </a:r>
          </a:p>
          <a:p>
            <a:r>
              <a:rPr lang="en-US" dirty="0"/>
              <a:t>3.2% - 150-200%</a:t>
            </a:r>
          </a:p>
          <a:p>
            <a:endParaRPr lang="en-US" dirty="0"/>
          </a:p>
          <a:p>
            <a:r>
              <a:rPr lang="en-US" dirty="0"/>
              <a:t>Single individual equates to 12.30/hour job working full time (200%)</a:t>
            </a:r>
          </a:p>
          <a:p>
            <a:r>
              <a:rPr lang="en-US" dirty="0"/>
              <a:t>100% - $12,880 - $6.20/hour full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6B77-2C29-4D7C-8F76-36A5F70DA0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6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025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169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351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0069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762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745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181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6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7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4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2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6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3/10/2023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9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18.svg"/><Relationship Id="rId4" Type="http://schemas.openxmlformats.org/officeDocument/2006/relationships/image" Target="../media/image26.sv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4" r="16911" b="9091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26" y="2240219"/>
            <a:ext cx="6524908" cy="2369093"/>
          </a:xfrm>
        </p:spPr>
        <p:txBody>
          <a:bodyPr>
            <a:normAutofit/>
          </a:bodyPr>
          <a:lstStyle/>
          <a:p>
            <a:r>
              <a:rPr lang="en-US" sz="4800" dirty="0"/>
              <a:t>2022 Uniform Data Set </a:t>
            </a:r>
            <a:br>
              <a:rPr lang="en-US" sz="4800" dirty="0"/>
            </a:br>
            <a:r>
              <a:rPr lang="en-US" sz="4800" dirty="0"/>
              <a:t>Report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39E6-A584-4EEF-B617-655D76D0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1464"/>
            <a:ext cx="8596668" cy="1320800"/>
          </a:xfrm>
        </p:spPr>
        <p:txBody>
          <a:bodyPr/>
          <a:lstStyle/>
          <a:p>
            <a:r>
              <a:rPr lang="en-US" dirty="0"/>
              <a:t>Patient Demographics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40098-BF8B-4DB2-B3B0-79D117764FA7}"/>
              </a:ext>
            </a:extLst>
          </p:cNvPr>
          <p:cNvSpPr txBox="1"/>
          <p:nvPr/>
        </p:nvSpPr>
        <p:spPr>
          <a:xfrm>
            <a:off x="677334" y="1179222"/>
            <a:ext cx="383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AC56C9-4E8B-92C7-72BE-E4DC64410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533982"/>
              </p:ext>
            </p:extLst>
          </p:nvPr>
        </p:nvGraphicFramePr>
        <p:xfrm>
          <a:off x="422031" y="1825553"/>
          <a:ext cx="5148775" cy="395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E96E6F-5E0B-2F3B-0591-DFD19853B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491480"/>
              </p:ext>
            </p:extLst>
          </p:nvPr>
        </p:nvGraphicFramePr>
        <p:xfrm>
          <a:off x="5826108" y="1902264"/>
          <a:ext cx="4963811" cy="395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96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39E6-A584-4EEF-B617-655D76D0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72"/>
            <a:ext cx="8596668" cy="1320800"/>
          </a:xfrm>
        </p:spPr>
        <p:txBody>
          <a:bodyPr/>
          <a:lstStyle/>
          <a:p>
            <a:r>
              <a:rPr lang="en-US" dirty="0"/>
              <a:t>Patient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B628-C4A5-4FFF-8EE4-1C0833B84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44062"/>
            <a:ext cx="6694137" cy="1069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Zip Code – Service Areas</a:t>
            </a:r>
          </a:p>
          <a:p>
            <a:pPr marL="0" indent="0">
              <a:buNone/>
            </a:pPr>
            <a:r>
              <a:rPr lang="en-US" sz="1400" dirty="0"/>
              <a:t>Zip code information can be used to help in assessing meeting the needs of the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D5A5A-2828-4B0D-AF0F-DEC434E9B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56" y="1090385"/>
            <a:ext cx="4821144" cy="467722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94C29D-A31F-49B6-B26A-58C5DDE3E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54427"/>
              </p:ext>
            </p:extLst>
          </p:nvPr>
        </p:nvGraphicFramePr>
        <p:xfrm>
          <a:off x="854289" y="1772124"/>
          <a:ext cx="6339611" cy="45417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6092">
                  <a:extLst>
                    <a:ext uri="{9D8B030D-6E8A-4147-A177-3AD203B41FA5}">
                      <a16:colId xmlns:a16="http://schemas.microsoft.com/office/drawing/2014/main" val="188114642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1919268541"/>
                    </a:ext>
                  </a:extLst>
                </a:gridCol>
                <a:gridCol w="4332849">
                  <a:extLst>
                    <a:ext uri="{9D8B030D-6E8A-4147-A177-3AD203B41FA5}">
                      <a16:colId xmlns:a16="http://schemas.microsoft.com/office/drawing/2014/main" val="3913464965"/>
                    </a:ext>
                  </a:extLst>
                </a:gridCol>
              </a:tblGrid>
              <a:tr h="387713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600" u="none" strike="noStrike" dirty="0">
                          <a:effectLst/>
                        </a:rPr>
                        <a:t>Zip Codes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246648"/>
                  </a:ext>
                </a:extLst>
              </a:tr>
              <a:tr h="34617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>
                          <a:effectLst/>
                        </a:rPr>
                        <a:t>Zip Code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Count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>
                          <a:effectLst/>
                        </a:rPr>
                        <a:t>Community Partners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45537"/>
                  </a:ext>
                </a:extLst>
              </a:tr>
              <a:tr h="69234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84101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2217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Clinic; Sunrise Metro; Pamela's Place; Rescue Mission; patients seen on street without an address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49680"/>
                  </a:ext>
                </a:extLst>
              </a:tr>
              <a:tr h="69234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84111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367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GKRC (Women); Magnolia; Palmer Court; Safe Haven; YWCA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393385"/>
                  </a:ext>
                </a:extLst>
              </a:tr>
              <a:tr h="34617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84119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364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PARC (Men)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73649"/>
                  </a:ext>
                </a:extLst>
              </a:tr>
              <a:tr h="34617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84104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219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Salt Lake Mission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949221"/>
                  </a:ext>
                </a:extLst>
              </a:tr>
              <a:tr h="69234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84116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VOA Detox; First Step House (Grant Street)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59570"/>
                  </a:ext>
                </a:extLst>
              </a:tr>
              <a:tr h="34617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84115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238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GMRC (Women &amp; Men); Grace Mary Manor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2824"/>
                  </a:ext>
                </a:extLst>
              </a:tr>
              <a:tr h="34617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84047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169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MFRC (Families)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37638"/>
                  </a:ext>
                </a:extLst>
              </a:tr>
              <a:tr h="34617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84102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First Step House; House of Hope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47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39E6-A584-4EEF-B617-655D76D0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9" y="376890"/>
            <a:ext cx="8596668" cy="1320800"/>
          </a:xfrm>
        </p:spPr>
        <p:txBody>
          <a:bodyPr/>
          <a:lstStyle/>
          <a:p>
            <a:r>
              <a:rPr lang="en-US" dirty="0"/>
              <a:t>Patient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B628-C4A5-4FFF-8EE4-1C0833B84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567" y="986424"/>
            <a:ext cx="10003889" cy="118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Homeless Housing Status</a:t>
            </a:r>
          </a:p>
          <a:p>
            <a:pPr lvl="1"/>
            <a:r>
              <a:rPr lang="en-US" dirty="0"/>
              <a:t>90% reporting within a Homelessness Category</a:t>
            </a:r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5A1136-5BEB-FD0A-A9A2-84E8E6EF2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867875"/>
              </p:ext>
            </p:extLst>
          </p:nvPr>
        </p:nvGraphicFramePr>
        <p:xfrm>
          <a:off x="1462070" y="2166486"/>
          <a:ext cx="7417525" cy="392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42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2702-5F82-48B6-BA99-FE24D1F8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2582-A405-436E-82C3-4F82D045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804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Insurance and Income Status</a:t>
            </a:r>
          </a:p>
          <a:p>
            <a:pPr marL="400050" lvl="1" indent="0">
              <a:buNone/>
            </a:pPr>
            <a:r>
              <a:rPr lang="en-US" dirty="0"/>
              <a:t>2023 – unwinding of Medicaid renewal process</a:t>
            </a:r>
          </a:p>
        </p:txBody>
      </p:sp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E755870D-452C-4660-A2F9-DEC4625FC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063" y="2335163"/>
            <a:ext cx="3252047" cy="3252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B8DD3-3AE6-462B-B1E6-D263E24CF3F0}"/>
              </a:ext>
            </a:extLst>
          </p:cNvPr>
          <p:cNvSpPr txBox="1"/>
          <p:nvPr/>
        </p:nvSpPr>
        <p:spPr>
          <a:xfrm>
            <a:off x="3480614" y="2533531"/>
            <a:ext cx="220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10% </a:t>
            </a:r>
            <a:r>
              <a:rPr lang="en-US" dirty="0">
                <a:latin typeface="Century Schoolbook" panose="02040604050505020304" pitchFamily="18" charset="0"/>
              </a:rPr>
              <a:t>Medicare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AA12B-224B-4E4C-AA71-970E107E9677}"/>
              </a:ext>
            </a:extLst>
          </p:cNvPr>
          <p:cNvSpPr txBox="1"/>
          <p:nvPr/>
        </p:nvSpPr>
        <p:spPr>
          <a:xfrm>
            <a:off x="3462719" y="3429049"/>
            <a:ext cx="239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29% </a:t>
            </a:r>
            <a:r>
              <a:rPr lang="en-US" dirty="0">
                <a:latin typeface="Century Schoolbook" panose="02040604050505020304" pitchFamily="18" charset="0"/>
              </a:rPr>
              <a:t>Uninsured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F10B5-74EE-4182-8C10-9CCF960114C0}"/>
              </a:ext>
            </a:extLst>
          </p:cNvPr>
          <p:cNvSpPr txBox="1"/>
          <p:nvPr/>
        </p:nvSpPr>
        <p:spPr>
          <a:xfrm>
            <a:off x="3480614" y="4635213"/>
            <a:ext cx="220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55% </a:t>
            </a:r>
            <a:r>
              <a:rPr lang="en-US" dirty="0">
                <a:latin typeface="Century Schoolbook" panose="02040604050505020304" pitchFamily="18" charset="0"/>
              </a:rPr>
              <a:t>Medicaid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301800-2AD2-473E-BF77-512344268410}"/>
              </a:ext>
            </a:extLst>
          </p:cNvPr>
          <p:cNvSpPr/>
          <p:nvPr/>
        </p:nvSpPr>
        <p:spPr>
          <a:xfrm>
            <a:off x="8300229" y="796209"/>
            <a:ext cx="844062" cy="97074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Dollar with solid fill">
            <a:extLst>
              <a:ext uri="{FF2B5EF4-FFF2-40B4-BE49-F238E27FC236}">
                <a16:creationId xmlns:a16="http://schemas.microsoft.com/office/drawing/2014/main" id="{EF4A4406-B016-43DE-AC6F-9E5FE8E0A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8278" y="898043"/>
            <a:ext cx="767963" cy="767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A26340-317A-4844-A30D-526018F3F886}"/>
              </a:ext>
            </a:extLst>
          </p:cNvPr>
          <p:cNvSpPr txBox="1"/>
          <p:nvPr/>
        </p:nvSpPr>
        <p:spPr>
          <a:xfrm>
            <a:off x="6846312" y="2190405"/>
            <a:ext cx="44132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95% of patients seen fall below 200% FPL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</a:rPr>
              <a:t>Of which 85% fall below 100% FPL</a:t>
            </a:r>
          </a:p>
          <a:p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</a:rPr>
              <a:t>200% FPL = income for single individual equates to annual income of $27,180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</a:rPr>
              <a:t>$13.07/hour full-time</a:t>
            </a:r>
          </a:p>
          <a:p>
            <a:pPr lvl="1"/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>
                <a:latin typeface="Century Schoolbook" panose="02040604050505020304" pitchFamily="18" charset="0"/>
              </a:rPr>
              <a:t>100% income for single individual equates to an annual income of $13,590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</a:rPr>
              <a:t>$6.53/hour full-time</a:t>
            </a:r>
          </a:p>
        </p:txBody>
      </p:sp>
    </p:spTree>
    <p:extLst>
      <p:ext uri="{BB962C8B-B14F-4D97-AF65-F5344CB8AC3E}">
        <p14:creationId xmlns:p14="http://schemas.microsoft.com/office/powerpoint/2010/main" val="65288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39E6-A584-4EEF-B617-655D76D0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15B28-9843-44CA-AD6A-9D1B35CC0C53}"/>
              </a:ext>
            </a:extLst>
          </p:cNvPr>
          <p:cNvSpPr txBox="1"/>
          <p:nvPr/>
        </p:nvSpPr>
        <p:spPr>
          <a:xfrm>
            <a:off x="1707168" y="1741241"/>
            <a:ext cx="30310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MAT (Suboxone)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216 patients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759 prescriptions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9 provider prescribers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4DC2D3-E1C7-4CBE-8B43-55076F189676}"/>
              </a:ext>
            </a:extLst>
          </p:cNvPr>
          <p:cNvSpPr txBox="1"/>
          <p:nvPr/>
        </p:nvSpPr>
        <p:spPr>
          <a:xfrm>
            <a:off x="6444916" y="4164474"/>
            <a:ext cx="48627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/>
                </a:solidFill>
              </a:rPr>
              <a:t>Volunteer Worked Hours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10,008 hours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Student clinics, screeners </a:t>
            </a:r>
          </a:p>
          <a:p>
            <a:pPr lvl="1">
              <a:spcAft>
                <a:spcPts val="300"/>
              </a:spcAft>
            </a:pPr>
            <a:r>
              <a:rPr lang="en-US" dirty="0">
                <a:solidFill>
                  <a:schemeClr val="accent5"/>
                </a:solidFill>
              </a:rPr>
              <a:t>     and Connect2Health</a:t>
            </a:r>
          </a:p>
        </p:txBody>
      </p:sp>
      <p:pic>
        <p:nvPicPr>
          <p:cNvPr id="19" name="Graphic 18" descr="Family with two children with solid fill">
            <a:extLst>
              <a:ext uri="{FF2B5EF4-FFF2-40B4-BE49-F238E27FC236}">
                <a16:creationId xmlns:a16="http://schemas.microsoft.com/office/drawing/2014/main" id="{B3808DEE-7D07-4128-9B69-42DA36F93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947" y="4735096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D56699-6B48-40B1-88D9-D4BF28FDEF59}"/>
              </a:ext>
            </a:extLst>
          </p:cNvPr>
          <p:cNvSpPr txBox="1"/>
          <p:nvPr/>
        </p:nvSpPr>
        <p:spPr>
          <a:xfrm>
            <a:off x="1820887" y="4317307"/>
            <a:ext cx="384192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Insurance assists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1962 assists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315 submitted applications</a:t>
            </a:r>
          </a:p>
        </p:txBody>
      </p:sp>
      <p:pic>
        <p:nvPicPr>
          <p:cNvPr id="8" name="Graphic 7" descr="Medicine with solid fill">
            <a:extLst>
              <a:ext uri="{FF2B5EF4-FFF2-40B4-BE49-F238E27FC236}">
                <a16:creationId xmlns:a16="http://schemas.microsoft.com/office/drawing/2014/main" id="{CE27C1D7-6DEE-85E4-6373-580EC71FA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8947" y="2278397"/>
            <a:ext cx="914400" cy="914400"/>
          </a:xfrm>
          <a:prstGeom prst="rect">
            <a:avLst/>
          </a:prstGeom>
        </p:spPr>
      </p:pic>
      <p:pic>
        <p:nvPicPr>
          <p:cNvPr id="11" name="Graphic 10" descr="Cheers with solid fill">
            <a:extLst>
              <a:ext uri="{FF2B5EF4-FFF2-40B4-BE49-F238E27FC236}">
                <a16:creationId xmlns:a16="http://schemas.microsoft.com/office/drawing/2014/main" id="{D494127A-FF2F-73EA-5E59-C33B8A18E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7716" y="4735096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9A7E32-E650-34E4-76B1-2CEE575597E7}"/>
              </a:ext>
            </a:extLst>
          </p:cNvPr>
          <p:cNvSpPr txBox="1"/>
          <p:nvPr/>
        </p:nvSpPr>
        <p:spPr>
          <a:xfrm>
            <a:off x="6349785" y="1609497"/>
            <a:ext cx="5417099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Outreach Activities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154 Mobile Medical Clinics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1835 mobile appointments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554 unique patients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117 unique encampments visited’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421 encampment visits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437 unique patients</a:t>
            </a:r>
          </a:p>
        </p:txBody>
      </p:sp>
      <p:pic>
        <p:nvPicPr>
          <p:cNvPr id="5" name="Graphic 4" descr="Bus with solid fill">
            <a:extLst>
              <a:ext uri="{FF2B5EF4-FFF2-40B4-BE49-F238E27FC236}">
                <a16:creationId xmlns:a16="http://schemas.microsoft.com/office/drawing/2014/main" id="{0499A4D4-4E9B-E2F5-3E6C-6CE999F5A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87716" y="21956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2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39E6-A584-4EEF-B617-655D76D0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Services</a:t>
            </a:r>
          </a:p>
        </p:txBody>
      </p:sp>
      <p:pic>
        <p:nvPicPr>
          <p:cNvPr id="5" name="Content Placeholder 4" descr="First aid kit with solid fill">
            <a:extLst>
              <a:ext uri="{FF2B5EF4-FFF2-40B4-BE49-F238E27FC236}">
                <a16:creationId xmlns:a16="http://schemas.microsoft.com/office/drawing/2014/main" id="{D0BC3964-55AC-4D5A-B9E0-72EB35808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2664" y="3166331"/>
            <a:ext cx="1554271" cy="15542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15B28-9843-44CA-AD6A-9D1B35CC0C53}"/>
              </a:ext>
            </a:extLst>
          </p:cNvPr>
          <p:cNvSpPr txBox="1"/>
          <p:nvPr/>
        </p:nvSpPr>
        <p:spPr>
          <a:xfrm>
            <a:off x="1409587" y="1622419"/>
            <a:ext cx="3031013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Medical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10,434 encounters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4,974 unique patients</a:t>
            </a:r>
          </a:p>
        </p:txBody>
      </p:sp>
      <p:pic>
        <p:nvPicPr>
          <p:cNvPr id="9" name="Graphic 8" descr="Tooth with solid fill">
            <a:extLst>
              <a:ext uri="{FF2B5EF4-FFF2-40B4-BE49-F238E27FC236}">
                <a16:creationId xmlns:a16="http://schemas.microsoft.com/office/drawing/2014/main" id="{67C5AB39-834E-42ED-BA7D-431AB0AC8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503" y="429246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2EE576-94EB-47E1-B453-3D3422C6751C}"/>
              </a:ext>
            </a:extLst>
          </p:cNvPr>
          <p:cNvSpPr txBox="1"/>
          <p:nvPr/>
        </p:nvSpPr>
        <p:spPr>
          <a:xfrm>
            <a:off x="1413672" y="4266146"/>
            <a:ext cx="3316842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</a:rPr>
              <a:t>Dental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1,584 encounters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538 unique patients</a:t>
            </a:r>
          </a:p>
        </p:txBody>
      </p:sp>
      <p:pic>
        <p:nvPicPr>
          <p:cNvPr id="16" name="Graphic 15" descr="Scientific Thought with solid fill">
            <a:extLst>
              <a:ext uri="{FF2B5EF4-FFF2-40B4-BE49-F238E27FC236}">
                <a16:creationId xmlns:a16="http://schemas.microsoft.com/office/drawing/2014/main" id="{E8D1B360-CDD7-4063-B3E5-9027797CE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6707" y="1706061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4DC2D3-E1C7-4CBE-8B43-55076F189676}"/>
              </a:ext>
            </a:extLst>
          </p:cNvPr>
          <p:cNvSpPr txBox="1"/>
          <p:nvPr/>
        </p:nvSpPr>
        <p:spPr>
          <a:xfrm>
            <a:off x="7329266" y="1487490"/>
            <a:ext cx="486273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/>
                </a:solidFill>
              </a:rPr>
              <a:t>Behavioral Health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Providers: 2579 encounters</a:t>
            </a:r>
          </a:p>
          <a:p>
            <a:pPr>
              <a:spcAft>
                <a:spcPts val="300"/>
              </a:spcAft>
            </a:pPr>
            <a:r>
              <a:rPr lang="en-US" sz="2200" dirty="0"/>
              <a:t>Case Management: 3596 encounters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2808 unique patients</a:t>
            </a:r>
          </a:p>
          <a:p>
            <a:pPr lvl="1">
              <a:spcAft>
                <a:spcPts val="300"/>
              </a:spcAft>
            </a:pPr>
            <a:endParaRPr lang="en-US" sz="2200" dirty="0"/>
          </a:p>
        </p:txBody>
      </p:sp>
      <p:pic>
        <p:nvPicPr>
          <p:cNvPr id="19" name="Graphic 18" descr="Family with two children with solid fill">
            <a:extLst>
              <a:ext uri="{FF2B5EF4-FFF2-40B4-BE49-F238E27FC236}">
                <a16:creationId xmlns:a16="http://schemas.microsoft.com/office/drawing/2014/main" id="{B3808DEE-7D07-4128-9B69-42DA36F93F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88723" y="4847815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D56699-6B48-40B1-88D9-D4BF28FDEF59}"/>
              </a:ext>
            </a:extLst>
          </p:cNvPr>
          <p:cNvSpPr txBox="1"/>
          <p:nvPr/>
        </p:nvSpPr>
        <p:spPr>
          <a:xfrm>
            <a:off x="8110586" y="4799617"/>
            <a:ext cx="384192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Enabling Services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Referral coordination: 3866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Pharmacy DM Patient Education: 224</a:t>
            </a:r>
          </a:p>
        </p:txBody>
      </p:sp>
      <p:pic>
        <p:nvPicPr>
          <p:cNvPr id="22" name="Graphic 21" descr="Stethoscope with solid fill">
            <a:extLst>
              <a:ext uri="{FF2B5EF4-FFF2-40B4-BE49-F238E27FC236}">
                <a16:creationId xmlns:a16="http://schemas.microsoft.com/office/drawing/2014/main" id="{BE4CD535-6338-4F01-9CB2-D3BEE45814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7503" y="1604874"/>
            <a:ext cx="914400" cy="9144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58F766-6A51-4038-94C7-21F9359C407B}"/>
              </a:ext>
            </a:extLst>
          </p:cNvPr>
          <p:cNvCxnSpPr/>
          <p:nvPr/>
        </p:nvCxnSpPr>
        <p:spPr>
          <a:xfrm flipH="1" flipV="1">
            <a:off x="3776514" y="3031393"/>
            <a:ext cx="1045028" cy="4285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A7842E-1371-456F-85C7-44FCBAE9560A}"/>
              </a:ext>
            </a:extLst>
          </p:cNvPr>
          <p:cNvCxnSpPr>
            <a:cxnSpLocks/>
          </p:cNvCxnSpPr>
          <p:nvPr/>
        </p:nvCxnSpPr>
        <p:spPr>
          <a:xfrm flipH="1">
            <a:off x="4081415" y="4653317"/>
            <a:ext cx="719975" cy="5130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66D211-78C4-4109-B817-C123ED9DAA2E}"/>
              </a:ext>
            </a:extLst>
          </p:cNvPr>
          <p:cNvCxnSpPr>
            <a:cxnSpLocks/>
          </p:cNvCxnSpPr>
          <p:nvPr/>
        </p:nvCxnSpPr>
        <p:spPr>
          <a:xfrm flipV="1">
            <a:off x="6292345" y="2910098"/>
            <a:ext cx="932731" cy="5575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70E4CB-F4D2-4965-B9E2-61953096AA0E}"/>
              </a:ext>
            </a:extLst>
          </p:cNvPr>
          <p:cNvCxnSpPr>
            <a:cxnSpLocks/>
          </p:cNvCxnSpPr>
          <p:nvPr/>
        </p:nvCxnSpPr>
        <p:spPr>
          <a:xfrm>
            <a:off x="6269638" y="4648101"/>
            <a:ext cx="819085" cy="5130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6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39E6-A584-4EEF-B617-655D76D0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286603"/>
            <a:ext cx="11543056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Quality of Care Indicators</a:t>
            </a:r>
            <a:br>
              <a:rPr lang="en-US" sz="4000" dirty="0"/>
            </a:br>
            <a:r>
              <a:rPr lang="en-US" sz="2800" dirty="0"/>
              <a:t>Clinical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7D376-9928-85B8-8A15-FC400E63227E}"/>
              </a:ext>
            </a:extLst>
          </p:cNvPr>
          <p:cNvSpPr txBox="1"/>
          <p:nvPr/>
        </p:nvSpPr>
        <p:spPr>
          <a:xfrm>
            <a:off x="228767" y="2046562"/>
            <a:ext cx="3335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Screening/Preventative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Cervical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Breast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Weight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Tobacco Screen and Cessation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Colorectal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HIV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Depress Screen and Follow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3D324-1852-1A12-6C88-8FFF4D24934D}"/>
              </a:ext>
            </a:extLst>
          </p:cNvPr>
          <p:cNvSpPr txBox="1"/>
          <p:nvPr/>
        </p:nvSpPr>
        <p:spPr>
          <a:xfrm>
            <a:off x="4056184" y="2439069"/>
            <a:ext cx="4079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Care and Children’s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Entry into prenatal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Childhood Immunizations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Child Weight Assessment and follow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Dental Sealant for Children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7EF45-D81F-F078-B6AA-419D1B3E75B1}"/>
              </a:ext>
            </a:extLst>
          </p:cNvPr>
          <p:cNvSpPr txBox="1"/>
          <p:nvPr/>
        </p:nvSpPr>
        <p:spPr>
          <a:xfrm>
            <a:off x="8271802" y="1997839"/>
            <a:ext cx="3784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Disease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Statin therapy treatment/prevention of cardiovascular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Aspirin/Antiplatelet for Ischemic Vascular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HIV Linkage to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Depression Remission at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44905-18B5-9E5F-E55B-0D95E751B395}"/>
              </a:ext>
            </a:extLst>
          </p:cNvPr>
          <p:cNvSpPr txBox="1"/>
          <p:nvPr/>
        </p:nvSpPr>
        <p:spPr>
          <a:xfrm>
            <a:off x="3868615" y="5120640"/>
            <a:ext cx="5387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Health Outcomes and Disparities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Birthing outcomes – number of deliveries and birth weight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Hypertension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Diabetes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Graphic 13" descr="Weight Loss with solid fill">
            <a:extLst>
              <a:ext uri="{FF2B5EF4-FFF2-40B4-BE49-F238E27FC236}">
                <a16:creationId xmlns:a16="http://schemas.microsoft.com/office/drawing/2014/main" id="{3DBA1E1F-D952-322B-94B8-58EEA8279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4538" y="1092738"/>
            <a:ext cx="914400" cy="914400"/>
          </a:xfrm>
          <a:prstGeom prst="rect">
            <a:avLst/>
          </a:prstGeom>
        </p:spPr>
      </p:pic>
      <p:pic>
        <p:nvPicPr>
          <p:cNvPr id="16" name="Graphic 15" descr="Pregnant lady with solid fill">
            <a:extLst>
              <a:ext uri="{FF2B5EF4-FFF2-40B4-BE49-F238E27FC236}">
                <a16:creationId xmlns:a16="http://schemas.microsoft.com/office/drawing/2014/main" id="{1F02EAC2-BC15-AFE8-9EFA-CCB498C18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7925" y="1501306"/>
            <a:ext cx="914400" cy="914400"/>
          </a:xfrm>
          <a:prstGeom prst="rect">
            <a:avLst/>
          </a:prstGeom>
        </p:spPr>
      </p:pic>
      <p:pic>
        <p:nvPicPr>
          <p:cNvPr id="19" name="Graphic 18" descr="Medicine with solid fill">
            <a:extLst>
              <a:ext uri="{FF2B5EF4-FFF2-40B4-BE49-F238E27FC236}">
                <a16:creationId xmlns:a16="http://schemas.microsoft.com/office/drawing/2014/main" id="{2797ECFE-5791-5F01-FA89-83CE24F9E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4112" y="1162133"/>
            <a:ext cx="914400" cy="914400"/>
          </a:xfrm>
          <a:prstGeom prst="rect">
            <a:avLst/>
          </a:prstGeom>
        </p:spPr>
      </p:pic>
      <p:pic>
        <p:nvPicPr>
          <p:cNvPr id="22" name="Graphic 21" descr="First aid kit with solid fill">
            <a:extLst>
              <a:ext uri="{FF2B5EF4-FFF2-40B4-BE49-F238E27FC236}">
                <a16:creationId xmlns:a16="http://schemas.microsoft.com/office/drawing/2014/main" id="{34C4690A-D796-5EF6-69ED-EFEF56CE6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7925" y="4206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0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FC72-36A4-30CC-B402-5324191D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UDS &amp; HMIS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A481F-B661-B705-6FB7-819B9E4F8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871" y="1153198"/>
            <a:ext cx="7722457" cy="5456927"/>
          </a:xfrm>
        </p:spPr>
      </p:pic>
    </p:spTree>
    <p:extLst>
      <p:ext uri="{BB962C8B-B14F-4D97-AF65-F5344CB8AC3E}">
        <p14:creationId xmlns:p14="http://schemas.microsoft.com/office/powerpoint/2010/main" val="217308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1DF9-FFBF-67F4-19F0-2F678FDA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Street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56F2-396C-8688-791F-73215C7F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618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dirty="0"/>
              <a:t>Federally Qualified Health Center (</a:t>
            </a:r>
            <a:r>
              <a:rPr lang="en-US" sz="3500" b="1" u="sng" dirty="0"/>
              <a:t>FQHCs</a:t>
            </a:r>
            <a:r>
              <a:rPr lang="en-US" sz="3500" b="1" dirty="0"/>
              <a:t>)</a:t>
            </a:r>
            <a:endParaRPr lang="en-US" sz="35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Receive federal grants under Section 330 of the Public Service 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Qualify for enhanced reimbursement from Medicare, Medicaid &amp; other benefits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Must serve an underserved area OR population, etc.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Fourth Street primarily serves those experiencing homelessness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We are NOT a free clinic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Services are offered on a sliding scale fee based on income and family size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ONE IS TURNED AWAY FOR INABILITY TO PAY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7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7F94-FE3A-27F3-EBE5-4DCB2F29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625B3-A184-E21A-67A7-8C6375E70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52" y="2160589"/>
            <a:ext cx="8596668" cy="2767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Help homeless Utahns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</a:rPr>
              <a:t>improve their health and quality of life </a:t>
            </a:r>
          </a:p>
          <a:p>
            <a:pPr marL="0" indent="0" algn="ctr">
              <a:buNone/>
            </a:pPr>
            <a:r>
              <a:rPr lang="en-US" sz="2800" dirty="0"/>
              <a:t>by providing high-quality health care and support services.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Medical with solid fill">
            <a:extLst>
              <a:ext uri="{FF2B5EF4-FFF2-40B4-BE49-F238E27FC236}">
                <a16:creationId xmlns:a16="http://schemas.microsoft.com/office/drawing/2014/main" id="{65A1058A-07C3-07D9-8F0F-9A6D016C2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5186" y="45943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8C6B-F799-A05D-0543-E0FE8EB5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7867"/>
            <a:ext cx="8596668" cy="1320800"/>
          </a:xfrm>
        </p:spPr>
        <p:txBody>
          <a:bodyPr/>
          <a:lstStyle/>
          <a:p>
            <a:r>
              <a:rPr lang="en-US" dirty="0"/>
              <a:t>Services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2AEC-C56B-1D06-DCAE-B9159873E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1480"/>
            <a:ext cx="5808133" cy="546946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200" b="1" dirty="0"/>
              <a:t>Primary Care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Chronic disease management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Acute care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Health screens and immunizations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Health and wellness education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Hepatitis C visits and treatment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b="1" dirty="0"/>
              <a:t>Behavioral Health Care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Mental Health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Substance Use Disorders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Low barrier to Medication Assisted Therapy - suboxone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b="1" dirty="0"/>
              <a:t>Laboratory Tests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b="1" dirty="0"/>
              <a:t>Pharmacy Services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established patients – not an open community pharmacy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b="1" dirty="0"/>
              <a:t>Dental Services</a:t>
            </a:r>
          </a:p>
          <a:p>
            <a:pPr marL="57150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Dental hygiene, preventative and emergent care</a:t>
            </a:r>
          </a:p>
          <a:p>
            <a:pPr marL="971550" lvl="2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000" dirty="0"/>
              <a:t>Not an open dental clinic by referral by clinic providers/must be established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b="1" dirty="0"/>
              <a:t>Care Management, Enrollment and Coordination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966D0-1C5C-F894-302F-9E8262674480}"/>
              </a:ext>
            </a:extLst>
          </p:cNvPr>
          <p:cNvSpPr txBox="1"/>
          <p:nvPr/>
        </p:nvSpPr>
        <p:spPr>
          <a:xfrm>
            <a:off x="6485467" y="1253354"/>
            <a:ext cx="51930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Outreach Services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Mobile Outreach Clinic at designated HRCs and other community partner locations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Street Medicine focusing on encampments, streets, and unsheltered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Vulnerable Populations Case Management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200" b="1" dirty="0"/>
              <a:t>Specialty Care, Exams and Clinics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Usually held monthly the evenings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Gynecology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Dermatology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Eye disease and health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Eyeglasses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Neurology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Orthopedics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Audiology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Podiatry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Rheumatology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1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F820-83F1-45F4-D232-11CCB226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4EDBB-498A-EDE5-6ED9-B283BC6C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9095"/>
            <a:ext cx="8596668" cy="5522494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Medical and Behavioral Health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Monday, Wednesday &amp; Thursday: 8:00 am – 6:00 pm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Tuesday: 9:00 am – 6:00 pm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Friday: 8:00 am – 5:00 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Pharmacy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Monday – Thursday: 9am – 12pm &amp; 1pm -5pm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Friday 9a, - 12pm &amp; 1pm – 4 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Dental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Monday – Thursday: 8:00 am – 6:00 pm</a:t>
            </a:r>
          </a:p>
          <a:p>
            <a:pPr marL="400050" lvl="1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r>
              <a:rPr lang="en-US" b="1" dirty="0">
                <a:latin typeface="Gotham Book" charset="0"/>
                <a:ea typeface="Gotham Book" charset="0"/>
                <a:cs typeface="Gotham Book" charset="0"/>
              </a:rPr>
              <a:t>Outreach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otham Book" charset="0"/>
                <a:ea typeface="Gotham Book" charset="0"/>
                <a:cs typeface="Gotham Book" charset="0"/>
              </a:rPr>
              <a:t> Mobile Clinic scheduled at HRCs and other community locations Monday - Friday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otham Book" charset="0"/>
                <a:ea typeface="Gotham Book" charset="0"/>
                <a:cs typeface="Gotham Book" charset="0"/>
              </a:rPr>
              <a:t>Street Medicine – targets various encampments Monday, Tuesday, Friday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otham Book" charset="0"/>
                <a:ea typeface="Gotham Book" charset="0"/>
                <a:cs typeface="Gotham Book" charset="0"/>
              </a:rPr>
              <a:t>Vulnerable Populations Case Management – designated HRCS Monday - Friday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4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7652-0A63-4A32-6A46-74E517F4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90" y="617254"/>
            <a:ext cx="8596668" cy="1320800"/>
          </a:xfrm>
        </p:spPr>
        <p:txBody>
          <a:bodyPr/>
          <a:lstStyle/>
          <a:p>
            <a:r>
              <a:rPr lang="en-US" dirty="0"/>
              <a:t>How to become a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8120-286E-AA49-9063-C818D321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694" y="2062907"/>
            <a:ext cx="8596668" cy="46216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New Patients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Asked to walk in for same day appointment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Fill out necessary paperwork and registration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Must see MEDICAL provider to establish care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Established Patients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appointment or walk-in for same day appointment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phic 4" descr="Doctor female with solid fill">
            <a:extLst>
              <a:ext uri="{FF2B5EF4-FFF2-40B4-BE49-F238E27FC236}">
                <a16:creationId xmlns:a16="http://schemas.microsoft.com/office/drawing/2014/main" id="{BB066D16-ADEA-88CF-9665-282F5DB3F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238" y="4303983"/>
            <a:ext cx="914400" cy="914400"/>
          </a:xfrm>
          <a:prstGeom prst="rect">
            <a:avLst/>
          </a:prstGeom>
        </p:spPr>
      </p:pic>
      <p:pic>
        <p:nvPicPr>
          <p:cNvPr id="7" name="Graphic 6" descr="Weight Loss with solid fill">
            <a:extLst>
              <a:ext uri="{FF2B5EF4-FFF2-40B4-BE49-F238E27FC236}">
                <a16:creationId xmlns:a16="http://schemas.microsoft.com/office/drawing/2014/main" id="{F61AAFA5-C91E-E759-A8BC-BEDF2BD66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238" y="19816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3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EC8B-05D8-C6F4-D8F8-BD4FBF8B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Uniform Data 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9D47-A76E-3D06-8A05-967E8B9ED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432" y="1930400"/>
            <a:ext cx="7490272" cy="3880773"/>
          </a:xfrm>
        </p:spPr>
        <p:txBody>
          <a:bodyPr>
            <a:normAutofit fontScale="92500"/>
          </a:bodyPr>
          <a:lstStyle/>
          <a:p>
            <a:r>
              <a:rPr lang="en-US" dirty="0"/>
              <a:t>Annual reporting system that provides standardized information about the performance and operation of health centers delivering health care services to underserved communities and vulnerable populations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Core components </a:t>
            </a:r>
          </a:p>
          <a:p>
            <a:pPr lvl="1"/>
            <a:r>
              <a:rPr lang="en-US" dirty="0"/>
              <a:t>patient demographics</a:t>
            </a:r>
          </a:p>
          <a:p>
            <a:pPr lvl="1"/>
            <a:r>
              <a:rPr lang="en-US" dirty="0"/>
              <a:t>staffing and utilization</a:t>
            </a:r>
          </a:p>
          <a:p>
            <a:pPr lvl="1"/>
            <a:r>
              <a:rPr lang="en-US" dirty="0"/>
              <a:t>selected diagnoses and services rendered</a:t>
            </a:r>
          </a:p>
          <a:p>
            <a:pPr lvl="1"/>
            <a:r>
              <a:rPr lang="en-US" dirty="0"/>
              <a:t>quality of care indicators</a:t>
            </a:r>
          </a:p>
          <a:p>
            <a:pPr lvl="1"/>
            <a:r>
              <a:rPr lang="en-US" dirty="0"/>
              <a:t>health outcomes and disparities</a:t>
            </a:r>
          </a:p>
          <a:p>
            <a:pPr lvl="1"/>
            <a:r>
              <a:rPr lang="en-US" dirty="0"/>
              <a:t>finances and revenues of awardee health centers. </a:t>
            </a:r>
          </a:p>
        </p:txBody>
      </p:sp>
      <p:pic>
        <p:nvPicPr>
          <p:cNvPr id="5" name="Graphic 4" descr="Folder Search with solid fill">
            <a:extLst>
              <a:ext uri="{FF2B5EF4-FFF2-40B4-BE49-F238E27FC236}">
                <a16:creationId xmlns:a16="http://schemas.microsoft.com/office/drawing/2014/main" id="{B22747D2-64BA-C93C-E280-0CFC9768E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058" y="1809427"/>
            <a:ext cx="914400" cy="914400"/>
          </a:xfrm>
          <a:prstGeom prst="rect">
            <a:avLst/>
          </a:prstGeom>
        </p:spPr>
      </p:pic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724440F6-0C15-0A69-D6D2-A79CAA445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058" y="4134174"/>
            <a:ext cx="809786" cy="8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7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39E6-A584-4EEF-B617-655D76D0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1464"/>
            <a:ext cx="8596668" cy="1320800"/>
          </a:xfrm>
        </p:spPr>
        <p:txBody>
          <a:bodyPr/>
          <a:lstStyle/>
          <a:p>
            <a:r>
              <a:rPr lang="en-US" dirty="0"/>
              <a:t>Patient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B628-C4A5-4FFF-8EE4-1C0833B84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11" y="2264844"/>
            <a:ext cx="4998720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Saw an increase in unique patients, comparable to pre-pandemic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2022 saw 5,369 unique patients.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Prioritization to new patients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Around 100 – 120 patients walk in per day for same day appointment or need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40098-BF8B-4DB2-B3B0-79D117764FA7}"/>
              </a:ext>
            </a:extLst>
          </p:cNvPr>
          <p:cNvSpPr txBox="1"/>
          <p:nvPr/>
        </p:nvSpPr>
        <p:spPr>
          <a:xfrm>
            <a:off x="677334" y="1179222"/>
            <a:ext cx="383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Patients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3531FF-6D00-36C9-4369-54A12EB8A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17913"/>
              </p:ext>
            </p:extLst>
          </p:nvPr>
        </p:nvGraphicFramePr>
        <p:xfrm>
          <a:off x="631997" y="1825553"/>
          <a:ext cx="6232913" cy="433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10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39E6-A584-4EEF-B617-655D76D0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1464"/>
            <a:ext cx="8596668" cy="1320800"/>
          </a:xfrm>
        </p:spPr>
        <p:txBody>
          <a:bodyPr/>
          <a:lstStyle/>
          <a:p>
            <a:r>
              <a:rPr lang="en-US" dirty="0"/>
              <a:t>Patient Demographics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40098-BF8B-4DB2-B3B0-79D117764FA7}"/>
              </a:ext>
            </a:extLst>
          </p:cNvPr>
          <p:cNvSpPr txBox="1"/>
          <p:nvPr/>
        </p:nvSpPr>
        <p:spPr>
          <a:xfrm>
            <a:off x="677334" y="1179222"/>
            <a:ext cx="383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Race</a:t>
            </a:r>
            <a:r>
              <a:rPr lang="en-US"/>
              <a:t>/Ethnicity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D2C9B53-9BA6-BF33-FCE8-8F5DA15F7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457722"/>
              </p:ext>
            </p:extLst>
          </p:nvPr>
        </p:nvGraphicFramePr>
        <p:xfrm>
          <a:off x="1306988" y="1354015"/>
          <a:ext cx="8742803" cy="395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AEE2C6-3780-3BA5-7C64-3ECEF7908314}"/>
              </a:ext>
            </a:extLst>
          </p:cNvPr>
          <p:cNvSpPr txBox="1"/>
          <p:nvPr/>
        </p:nvSpPr>
        <p:spPr>
          <a:xfrm>
            <a:off x="677334" y="5503985"/>
            <a:ext cx="572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Language Served Other than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16% - primarily Spanish</a:t>
            </a:r>
          </a:p>
        </p:txBody>
      </p:sp>
    </p:spTree>
    <p:extLst>
      <p:ext uri="{BB962C8B-B14F-4D97-AF65-F5344CB8AC3E}">
        <p14:creationId xmlns:p14="http://schemas.microsoft.com/office/powerpoint/2010/main" val="11649269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5416</TotalTime>
  <Words>1262</Words>
  <Application>Microsoft Office PowerPoint</Application>
  <PresentationFormat>Widescreen</PresentationFormat>
  <Paragraphs>282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Gotham Book</vt:lpstr>
      <vt:lpstr>Trebuchet MS</vt:lpstr>
      <vt:lpstr>Wingdings</vt:lpstr>
      <vt:lpstr>Wingdings 3</vt:lpstr>
      <vt:lpstr>Facet</vt:lpstr>
      <vt:lpstr>2022 Uniform Data Set  Report Summary</vt:lpstr>
      <vt:lpstr>Fourth Street Clinic</vt:lpstr>
      <vt:lpstr>Mission</vt:lpstr>
      <vt:lpstr>Services Provided</vt:lpstr>
      <vt:lpstr>Hours of Operations</vt:lpstr>
      <vt:lpstr>How to become a Patient</vt:lpstr>
      <vt:lpstr>What is the Uniform Data Set?</vt:lpstr>
      <vt:lpstr>Patient Demographics</vt:lpstr>
      <vt:lpstr>Patient Demographics</vt:lpstr>
      <vt:lpstr>Patient Demographics</vt:lpstr>
      <vt:lpstr>Patient Demographics</vt:lpstr>
      <vt:lpstr>Patient Demographics</vt:lpstr>
      <vt:lpstr>Patient Demographics</vt:lpstr>
      <vt:lpstr>Clinical Services</vt:lpstr>
      <vt:lpstr>Clinical Services</vt:lpstr>
      <vt:lpstr>Quality of Care Indicators Clinical Outcomes</vt:lpstr>
      <vt:lpstr>UDS &amp; HMIS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UDS Report Summary</dc:title>
  <dc:creator>Tiffiny Gregory</dc:creator>
  <cp:lastModifiedBy>Katie Zimmerman</cp:lastModifiedBy>
  <cp:revision>25</cp:revision>
  <cp:lastPrinted>2023-01-11T16:34:56Z</cp:lastPrinted>
  <dcterms:created xsi:type="dcterms:W3CDTF">2022-02-08T22:59:19Z</dcterms:created>
  <dcterms:modified xsi:type="dcterms:W3CDTF">2023-03-10T21:35:08Z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