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74" r:id="rId6"/>
    <p:sldId id="275" r:id="rId7"/>
    <p:sldId id="270" r:id="rId8"/>
    <p:sldId id="263" r:id="rId9"/>
    <p:sldId id="267" r:id="rId10"/>
    <p:sldId id="273" r:id="rId11"/>
    <p:sldId id="266"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82"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B143-DF1E-49FC-88E1-42D47E6D10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4EEBD-7459-5631-9D53-7ECC209B7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E75DF-80DF-905C-4626-81689DB453E8}"/>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5" name="Footer Placeholder 4">
            <a:extLst>
              <a:ext uri="{FF2B5EF4-FFF2-40B4-BE49-F238E27FC236}">
                <a16:creationId xmlns:a16="http://schemas.microsoft.com/office/drawing/2014/main" id="{69EE421A-24FD-1827-900A-33E7C16F0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6FEA7-6F18-2BAB-34E3-6A412C69333A}"/>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41672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99A9-55B3-B5E9-37BC-F214899429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FE2917-EA05-A526-7AAB-D271F94F8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E256D-5A6A-6D60-AA34-3C05AFA44EE9}"/>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5" name="Footer Placeholder 4">
            <a:extLst>
              <a:ext uri="{FF2B5EF4-FFF2-40B4-BE49-F238E27FC236}">
                <a16:creationId xmlns:a16="http://schemas.microsoft.com/office/drawing/2014/main" id="{045E2E7A-21BF-899A-9DA2-09095933C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CA5FD-8C9F-8066-24FB-08F8954E59CE}"/>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27056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54942-E582-4C03-F80E-67BE2ED7A0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734F79-9650-251D-3F37-978608B02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6BB12-B0F0-887C-5516-39BDBFB65F2D}"/>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5" name="Footer Placeholder 4">
            <a:extLst>
              <a:ext uri="{FF2B5EF4-FFF2-40B4-BE49-F238E27FC236}">
                <a16:creationId xmlns:a16="http://schemas.microsoft.com/office/drawing/2014/main" id="{7F6EB604-65CF-E7BA-ADCC-608E29666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BB83D-8F78-FB14-6320-F67E172D754B}"/>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425647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F42F-289A-B41F-6CCD-2F51789E1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8E00D-F3F8-C8E4-2AD4-26FADD430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9A62-F650-29B6-DDCE-671E40524BB7}"/>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5" name="Footer Placeholder 4">
            <a:extLst>
              <a:ext uri="{FF2B5EF4-FFF2-40B4-BE49-F238E27FC236}">
                <a16:creationId xmlns:a16="http://schemas.microsoft.com/office/drawing/2014/main" id="{A939EC1F-15A7-0488-97C6-4F7838A8E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A5704-89F4-4D86-E25D-540469CEFBDC}"/>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210031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B28B-7D80-FE27-F75F-840BA2309D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773574-A5CF-9037-9884-148598673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AE9C2-FA0C-4C0F-7750-6A4D423B1D61}"/>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5" name="Footer Placeholder 4">
            <a:extLst>
              <a:ext uri="{FF2B5EF4-FFF2-40B4-BE49-F238E27FC236}">
                <a16:creationId xmlns:a16="http://schemas.microsoft.com/office/drawing/2014/main" id="{9F9E5232-5B5F-C280-95CE-4F5216D3B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91F17-005F-B06D-F938-31045D84552D}"/>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51173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A0C9-EA89-C6BE-EF87-C3A28CEB1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DCFE4-C138-0A90-588E-B492002F37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127B7C-7FA4-25D0-5F59-F07C72AAB3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F4FEF-077B-05E6-D2F8-D16B08D19A74}"/>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6" name="Footer Placeholder 5">
            <a:extLst>
              <a:ext uri="{FF2B5EF4-FFF2-40B4-BE49-F238E27FC236}">
                <a16:creationId xmlns:a16="http://schemas.microsoft.com/office/drawing/2014/main" id="{8AF54612-E14F-E775-5DB5-D89B935A2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E1DE1-9AFC-A172-C279-39D45DB4379C}"/>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260905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F878-8E4D-DC22-498B-8F6838A829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0A8226-240D-FC37-768A-12C8163931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E577C-1C1D-7C4F-3A53-A837287EDE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8ADD7-0ECD-4541-B7D4-018046372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5E1099-DF6E-B2E1-7106-3216970A3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2040E-8B79-1435-4C32-D5A9F3E472AF}"/>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8" name="Footer Placeholder 7">
            <a:extLst>
              <a:ext uri="{FF2B5EF4-FFF2-40B4-BE49-F238E27FC236}">
                <a16:creationId xmlns:a16="http://schemas.microsoft.com/office/drawing/2014/main" id="{3A399D0E-EC90-DEF1-712A-BED3A297F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5589E0-F1F6-3789-C0BF-03329F87246F}"/>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61629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6FB3-DB0B-84C3-F9D8-F9039DDC08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A00AA9-9FBC-19BB-1BA4-127B98ECC848}"/>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4" name="Footer Placeholder 3">
            <a:extLst>
              <a:ext uri="{FF2B5EF4-FFF2-40B4-BE49-F238E27FC236}">
                <a16:creationId xmlns:a16="http://schemas.microsoft.com/office/drawing/2014/main" id="{E2598314-D343-8708-EB6F-89001C3FDA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0A88DA-1BB2-EE30-91C4-14CB1C1BB272}"/>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31606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1CC0A-3762-EC06-FD2E-71A40667B043}"/>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3" name="Footer Placeholder 2">
            <a:extLst>
              <a:ext uri="{FF2B5EF4-FFF2-40B4-BE49-F238E27FC236}">
                <a16:creationId xmlns:a16="http://schemas.microsoft.com/office/drawing/2014/main" id="{98D7CD4B-5293-530D-B219-8B990F4368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F201B1-1DC7-D3DD-C4A8-EFC25625C6D8}"/>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52532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2B61-9CBD-8B3E-BB91-5D52122CD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5BD1B-D306-A1F4-15CE-D7DFB3859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10AACC-5F18-FA1E-C6D9-D69C58F81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5D71D-4769-46DA-FE71-83099EC4CBE2}"/>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6" name="Footer Placeholder 5">
            <a:extLst>
              <a:ext uri="{FF2B5EF4-FFF2-40B4-BE49-F238E27FC236}">
                <a16:creationId xmlns:a16="http://schemas.microsoft.com/office/drawing/2014/main" id="{4F76ACD4-7016-5932-A058-562C48107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177EB-5909-AB44-BFB1-98D9FFA75B14}"/>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181535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1F05-04A9-FF80-A004-CE2952FB9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31274-6ECA-149C-B0B5-328B56DAC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701BE-13F3-092C-4185-DAA3630FC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C6559-F852-267D-4774-C5B86FE28D16}"/>
              </a:ext>
            </a:extLst>
          </p:cNvPr>
          <p:cNvSpPr>
            <a:spLocks noGrp="1"/>
          </p:cNvSpPr>
          <p:nvPr>
            <p:ph type="dt" sz="half" idx="10"/>
          </p:nvPr>
        </p:nvSpPr>
        <p:spPr/>
        <p:txBody>
          <a:bodyPr/>
          <a:lstStyle/>
          <a:p>
            <a:fld id="{E3282FAE-1ADA-4409-8DDA-3DC9B35D5FB8}" type="datetimeFigureOut">
              <a:rPr lang="en-US" smtClean="0"/>
              <a:t>1/12/2024</a:t>
            </a:fld>
            <a:endParaRPr lang="en-US"/>
          </a:p>
        </p:txBody>
      </p:sp>
      <p:sp>
        <p:nvSpPr>
          <p:cNvPr id="6" name="Footer Placeholder 5">
            <a:extLst>
              <a:ext uri="{FF2B5EF4-FFF2-40B4-BE49-F238E27FC236}">
                <a16:creationId xmlns:a16="http://schemas.microsoft.com/office/drawing/2014/main" id="{F64E7B54-E556-D9E9-F2C5-6CEE65CB4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DFD19-FA19-C786-85E2-AA7C6A6E6B06}"/>
              </a:ext>
            </a:extLst>
          </p:cNvPr>
          <p:cNvSpPr>
            <a:spLocks noGrp="1"/>
          </p:cNvSpPr>
          <p:nvPr>
            <p:ph type="sldNum" sz="quarter" idx="12"/>
          </p:nvPr>
        </p:nvSpPr>
        <p:spPr/>
        <p:txBody>
          <a:bodyPr/>
          <a:lstStyle/>
          <a:p>
            <a:fld id="{4040D4CC-3815-43D0-A203-D436B2BBD649}" type="slidenum">
              <a:rPr lang="en-US" smtClean="0"/>
              <a:t>‹#›</a:t>
            </a:fld>
            <a:endParaRPr lang="en-US"/>
          </a:p>
        </p:txBody>
      </p:sp>
    </p:spTree>
    <p:extLst>
      <p:ext uri="{BB962C8B-B14F-4D97-AF65-F5344CB8AC3E}">
        <p14:creationId xmlns:p14="http://schemas.microsoft.com/office/powerpoint/2010/main" val="294711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7F962-93E8-6BCB-E2B4-0D0AEFAA0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3ECB0-C053-FBB1-B12C-9A98676DE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A1269-AAD1-E79B-8C12-2FF8D098D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82FAE-1ADA-4409-8DDA-3DC9B35D5FB8}" type="datetimeFigureOut">
              <a:rPr lang="en-US" smtClean="0"/>
              <a:t>1/12/2024</a:t>
            </a:fld>
            <a:endParaRPr lang="en-US"/>
          </a:p>
        </p:txBody>
      </p:sp>
      <p:sp>
        <p:nvSpPr>
          <p:cNvPr id="5" name="Footer Placeholder 4">
            <a:extLst>
              <a:ext uri="{FF2B5EF4-FFF2-40B4-BE49-F238E27FC236}">
                <a16:creationId xmlns:a16="http://schemas.microsoft.com/office/drawing/2014/main" id="{E2E1E15E-FE6B-9C16-E624-25A9684B2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E05861-2F71-B23E-F194-7F3751142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D4CC-3815-43D0-A203-D436B2BBD649}" type="slidenum">
              <a:rPr lang="en-US" smtClean="0"/>
              <a:t>‹#›</a:t>
            </a:fld>
            <a:endParaRPr lang="en-US"/>
          </a:p>
        </p:txBody>
      </p:sp>
    </p:spTree>
    <p:extLst>
      <p:ext uri="{BB962C8B-B14F-4D97-AF65-F5344CB8AC3E}">
        <p14:creationId xmlns:p14="http://schemas.microsoft.com/office/powerpoint/2010/main" val="386691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taulanga@rideuta.com" TargetMode="External"/><Relationship Id="rId2" Type="http://schemas.openxmlformats.org/officeDocument/2006/relationships/hyperlink" Target="mailto:mwaters@rideut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EC99094-CED4-80A0-F5AF-11015B8B57F8}"/>
              </a:ext>
            </a:extLst>
          </p:cNvPr>
          <p:cNvPicPr>
            <a:picLocks noChangeAspect="1"/>
          </p:cNvPicPr>
          <p:nvPr/>
        </p:nvPicPr>
        <p:blipFill rotWithShape="1">
          <a:blip r:embed="rId2">
            <a:extLst>
              <a:ext uri="{28A0092B-C50C-407E-A947-70E740481C1C}">
                <a14:useLocalDpi xmlns:a14="http://schemas.microsoft.com/office/drawing/2010/main" val="0"/>
              </a:ext>
            </a:extLst>
          </a:blip>
          <a:srcRect t="3703" r="23298" b="5389"/>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D462CC-89A8-F7BF-DF98-B5E443B4A889}"/>
              </a:ext>
            </a:extLst>
          </p:cNvPr>
          <p:cNvSpPr>
            <a:spLocks noGrp="1"/>
          </p:cNvSpPr>
          <p:nvPr>
            <p:ph type="ctrTitle"/>
          </p:nvPr>
        </p:nvSpPr>
        <p:spPr>
          <a:xfrm>
            <a:off x="477981" y="905691"/>
            <a:ext cx="4023360" cy="3420806"/>
          </a:xfrm>
        </p:spPr>
        <p:txBody>
          <a:bodyPr anchor="b">
            <a:normAutofit/>
          </a:bodyPr>
          <a:lstStyle/>
          <a:p>
            <a:pPr algn="l"/>
            <a:r>
              <a:rPr lang="en-US" sz="3700" dirty="0">
                <a:latin typeface="Whitney Black" pitchFamily="50" charset="0"/>
                <a:cs typeface="Whitney Black" pitchFamily="50" charset="0"/>
              </a:rPr>
              <a:t>TRAX Ambassador Pilot Program Overview</a:t>
            </a:r>
          </a:p>
        </p:txBody>
      </p:sp>
      <p:sp>
        <p:nvSpPr>
          <p:cNvPr id="3" name="Subtitle 2">
            <a:extLst>
              <a:ext uri="{FF2B5EF4-FFF2-40B4-BE49-F238E27FC236}">
                <a16:creationId xmlns:a16="http://schemas.microsoft.com/office/drawing/2014/main" id="{C7A0154E-617B-AD03-A12D-B54DE7458167}"/>
              </a:ext>
            </a:extLst>
          </p:cNvPr>
          <p:cNvSpPr>
            <a:spLocks noGrp="1"/>
          </p:cNvSpPr>
          <p:nvPr>
            <p:ph type="subTitle" idx="1"/>
          </p:nvPr>
        </p:nvSpPr>
        <p:spPr>
          <a:xfrm>
            <a:off x="477980" y="4872922"/>
            <a:ext cx="4023359" cy="1208141"/>
          </a:xfrm>
        </p:spPr>
        <p:txBody>
          <a:bodyPr>
            <a:normAutofit/>
          </a:bodyPr>
          <a:lstStyle/>
          <a:p>
            <a:pPr algn="l"/>
            <a:r>
              <a:rPr lang="en-US" sz="2000" dirty="0">
                <a:latin typeface="Whitney Book" pitchFamily="50" charset="0"/>
                <a:cs typeface="Whitney Book" pitchFamily="50" charset="0"/>
              </a:rPr>
              <a:t>January 12, 2024</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ue and red letters on a black background&#10;&#10;Description automatically generated">
            <a:extLst>
              <a:ext uri="{FF2B5EF4-FFF2-40B4-BE49-F238E27FC236}">
                <a16:creationId xmlns:a16="http://schemas.microsoft.com/office/drawing/2014/main" id="{27A2D2ED-81C7-BC61-1594-45EA32FB6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117" y="5938906"/>
            <a:ext cx="1756493" cy="449871"/>
          </a:xfrm>
          <a:prstGeom prst="rect">
            <a:avLst/>
          </a:prstGeom>
        </p:spPr>
      </p:pic>
    </p:spTree>
    <p:extLst>
      <p:ext uri="{BB962C8B-B14F-4D97-AF65-F5344CB8AC3E}">
        <p14:creationId xmlns:p14="http://schemas.microsoft.com/office/powerpoint/2010/main" val="278907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B3BE0-CB0C-47CF-2CEB-CD2A2E0A6AFD}"/>
              </a:ext>
            </a:extLst>
          </p:cNvPr>
          <p:cNvSpPr>
            <a:spLocks noGrp="1"/>
          </p:cNvSpPr>
          <p:nvPr>
            <p:ph type="title"/>
          </p:nvPr>
        </p:nvSpPr>
        <p:spPr>
          <a:xfrm>
            <a:off x="838200" y="365125"/>
            <a:ext cx="10515600" cy="1325563"/>
          </a:xfrm>
        </p:spPr>
        <p:txBody>
          <a:bodyPr>
            <a:normAutofit/>
          </a:bodyPr>
          <a:lstStyle/>
          <a:p>
            <a:r>
              <a:rPr lang="en-US" sz="5400">
                <a:latin typeface="Whitney Black" pitchFamily="50" charset="0"/>
                <a:cs typeface="Whitney Black" pitchFamily="50" charset="0"/>
              </a:rPr>
              <a:t>Q&amp;A and Open Discussion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1981AEA-C37B-885C-0F59-9FD3BE80802D}"/>
              </a:ext>
            </a:extLst>
          </p:cNvPr>
          <p:cNvSpPr>
            <a:spLocks noGrp="1"/>
          </p:cNvSpPr>
          <p:nvPr>
            <p:ph idx="1"/>
          </p:nvPr>
        </p:nvSpPr>
        <p:spPr>
          <a:xfrm>
            <a:off x="838200" y="1929384"/>
            <a:ext cx="10515600" cy="4251960"/>
          </a:xfrm>
        </p:spPr>
        <p:txBody>
          <a:bodyPr>
            <a:normAutofit/>
          </a:bodyPr>
          <a:lstStyle/>
          <a:p>
            <a:endParaRPr lang="en-US" sz="2200"/>
          </a:p>
        </p:txBody>
      </p:sp>
    </p:spTree>
    <p:extLst>
      <p:ext uri="{BB962C8B-B14F-4D97-AF65-F5344CB8AC3E}">
        <p14:creationId xmlns:p14="http://schemas.microsoft.com/office/powerpoint/2010/main" val="28449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2FEB6-6C70-644C-A6A1-DBCB6EE67FD5}"/>
              </a:ext>
            </a:extLst>
          </p:cNvPr>
          <p:cNvSpPr>
            <a:spLocks noGrp="1"/>
          </p:cNvSpPr>
          <p:nvPr>
            <p:ph type="title"/>
          </p:nvPr>
        </p:nvSpPr>
        <p:spPr>
          <a:xfrm>
            <a:off x="841248" y="548640"/>
            <a:ext cx="3600860" cy="5431536"/>
          </a:xfrm>
        </p:spPr>
        <p:txBody>
          <a:bodyPr>
            <a:normAutofit/>
          </a:bodyPr>
          <a:lstStyle/>
          <a:p>
            <a:r>
              <a:rPr lang="en-US" sz="5400">
                <a:latin typeface="Whitney Black" pitchFamily="50" charset="0"/>
                <a:cs typeface="Whitney Black" pitchFamily="50" charset="0"/>
              </a:rPr>
              <a:t>Invitation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3480F-5354-EED0-FAB1-446F7305A401}"/>
              </a:ext>
            </a:extLst>
          </p:cNvPr>
          <p:cNvSpPr>
            <a:spLocks noGrp="1"/>
          </p:cNvSpPr>
          <p:nvPr>
            <p:ph idx="1"/>
          </p:nvPr>
        </p:nvSpPr>
        <p:spPr>
          <a:xfrm>
            <a:off x="5126418" y="552091"/>
            <a:ext cx="6224335" cy="5431536"/>
          </a:xfrm>
        </p:spPr>
        <p:txBody>
          <a:bodyPr anchor="ctr">
            <a:normAutofit/>
          </a:bodyPr>
          <a:lstStyle/>
          <a:p>
            <a:r>
              <a:rPr lang="en-US" sz="2200">
                <a:latin typeface="Whitney Book" pitchFamily="50" charset="0"/>
                <a:cs typeface="Whitney Book" pitchFamily="50" charset="0"/>
              </a:rPr>
              <a:t>We’d love to keep you involved as partners on this pilot program. </a:t>
            </a:r>
          </a:p>
          <a:p>
            <a:r>
              <a:rPr lang="en-US" sz="2200">
                <a:latin typeface="Whitney Book" pitchFamily="50" charset="0"/>
                <a:cs typeface="Whitney Book" pitchFamily="50" charset="0"/>
              </a:rPr>
              <a:t>We will be sending out periodic updates and invitations to check in – if you know anyone else that would be interested in joining us, please let us know.</a:t>
            </a:r>
          </a:p>
        </p:txBody>
      </p:sp>
    </p:spTree>
    <p:extLst>
      <p:ext uri="{BB962C8B-B14F-4D97-AF65-F5344CB8AC3E}">
        <p14:creationId xmlns:p14="http://schemas.microsoft.com/office/powerpoint/2010/main" val="258539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15F9-2532-CEC4-D68D-881845BBA945}"/>
              </a:ext>
            </a:extLst>
          </p:cNvPr>
          <p:cNvSpPr>
            <a:spLocks noGrp="1"/>
          </p:cNvSpPr>
          <p:nvPr>
            <p:ph type="title"/>
          </p:nvPr>
        </p:nvSpPr>
        <p:spPr/>
        <p:txBody>
          <a:bodyPr/>
          <a:lstStyle/>
          <a:p>
            <a:r>
              <a:rPr lang="en-US" dirty="0">
                <a:latin typeface="Whitney Black" pitchFamily="50" charset="0"/>
                <a:cs typeface="Whitney Black" pitchFamily="50" charset="0"/>
              </a:rPr>
              <a:t>Contact Us</a:t>
            </a:r>
          </a:p>
        </p:txBody>
      </p:sp>
      <p:sp>
        <p:nvSpPr>
          <p:cNvPr id="3" name="Content Placeholder 2">
            <a:extLst>
              <a:ext uri="{FF2B5EF4-FFF2-40B4-BE49-F238E27FC236}">
                <a16:creationId xmlns:a16="http://schemas.microsoft.com/office/drawing/2014/main" id="{33F7859B-7C7A-B089-F800-227218CC050F}"/>
              </a:ext>
            </a:extLst>
          </p:cNvPr>
          <p:cNvSpPr>
            <a:spLocks noGrp="1"/>
          </p:cNvSpPr>
          <p:nvPr>
            <p:ph idx="1"/>
          </p:nvPr>
        </p:nvSpPr>
        <p:spPr/>
        <p:txBody>
          <a:bodyPr/>
          <a:lstStyle/>
          <a:p>
            <a:pPr marL="0" indent="0">
              <a:lnSpc>
                <a:spcPct val="100000"/>
              </a:lnSpc>
              <a:spcBef>
                <a:spcPts val="0"/>
              </a:spcBef>
              <a:buNone/>
            </a:pPr>
            <a:r>
              <a:rPr lang="en-US" dirty="0">
                <a:latin typeface="Whitney Book" pitchFamily="50" charset="0"/>
                <a:cs typeface="Whitney Book" pitchFamily="50" charset="0"/>
              </a:rPr>
              <a:t>Megan Waters</a:t>
            </a:r>
          </a:p>
          <a:p>
            <a:pPr marL="0" indent="0">
              <a:lnSpc>
                <a:spcPct val="100000"/>
              </a:lnSpc>
              <a:spcBef>
                <a:spcPts val="0"/>
              </a:spcBef>
              <a:buNone/>
            </a:pPr>
            <a:r>
              <a:rPr lang="en-US" dirty="0">
                <a:latin typeface="Whitney Book" pitchFamily="50" charset="0"/>
                <a:cs typeface="Whitney Book" pitchFamily="50" charset="0"/>
                <a:hlinkClick r:id="rId2"/>
              </a:rPr>
              <a:t>mwaters@rideuta.com</a:t>
            </a:r>
            <a:endParaRPr lang="en-US" dirty="0">
              <a:latin typeface="Whitney Book" pitchFamily="50" charset="0"/>
              <a:cs typeface="Whitney Book" pitchFamily="50" charset="0"/>
            </a:endParaRPr>
          </a:p>
          <a:p>
            <a:pPr marL="0" indent="0">
              <a:lnSpc>
                <a:spcPct val="100000"/>
              </a:lnSpc>
              <a:spcBef>
                <a:spcPts val="0"/>
              </a:spcBef>
              <a:buNone/>
            </a:pPr>
            <a:r>
              <a:rPr lang="en-US" dirty="0">
                <a:latin typeface="Whitney Book" pitchFamily="50" charset="0"/>
                <a:cs typeface="Whitney Book" pitchFamily="50" charset="0"/>
              </a:rPr>
              <a:t>801-244-3271</a:t>
            </a:r>
          </a:p>
          <a:p>
            <a:pPr marL="0" indent="0">
              <a:buNone/>
            </a:pPr>
            <a:endParaRPr lang="en-US" dirty="0">
              <a:latin typeface="Whitney Book" pitchFamily="50" charset="0"/>
              <a:cs typeface="Whitney Book" pitchFamily="50" charset="0"/>
            </a:endParaRPr>
          </a:p>
        </p:txBody>
      </p:sp>
      <p:sp>
        <p:nvSpPr>
          <p:cNvPr id="5" name="TextBox 4">
            <a:extLst>
              <a:ext uri="{FF2B5EF4-FFF2-40B4-BE49-F238E27FC236}">
                <a16:creationId xmlns:a16="http://schemas.microsoft.com/office/drawing/2014/main" id="{D52B140F-D46E-D818-5A3B-853066D900DD}"/>
              </a:ext>
            </a:extLst>
          </p:cNvPr>
          <p:cNvSpPr txBox="1"/>
          <p:nvPr/>
        </p:nvSpPr>
        <p:spPr>
          <a:xfrm>
            <a:off x="5834743" y="1825625"/>
            <a:ext cx="3718560" cy="1384995"/>
          </a:xfrm>
          <a:prstGeom prst="rect">
            <a:avLst/>
          </a:prstGeom>
          <a:noFill/>
        </p:spPr>
        <p:txBody>
          <a:bodyPr wrap="square">
            <a:spAutoFit/>
          </a:bodyPr>
          <a:lstStyle/>
          <a:p>
            <a:pPr marL="0" indent="0">
              <a:buNone/>
            </a:pPr>
            <a:r>
              <a:rPr lang="en-US" sz="2800" dirty="0">
                <a:latin typeface="Whitney Book" pitchFamily="50" charset="0"/>
                <a:cs typeface="Whitney Book" pitchFamily="50" charset="0"/>
              </a:rPr>
              <a:t>Doraleen Taulanga</a:t>
            </a:r>
          </a:p>
          <a:p>
            <a:pPr marL="0" indent="0">
              <a:buNone/>
            </a:pPr>
            <a:r>
              <a:rPr lang="en-US" sz="2800" dirty="0">
                <a:latin typeface="Whitney Book" pitchFamily="50" charset="0"/>
                <a:cs typeface="Whitney Book" pitchFamily="50" charset="0"/>
                <a:hlinkClick r:id="rId3"/>
              </a:rPr>
              <a:t>dtaulanga@rideuta.com</a:t>
            </a:r>
            <a:endParaRPr lang="en-US" sz="2800" dirty="0">
              <a:latin typeface="Whitney Book" pitchFamily="50" charset="0"/>
              <a:cs typeface="Whitney Book" pitchFamily="50" charset="0"/>
            </a:endParaRPr>
          </a:p>
          <a:p>
            <a:pPr marL="0" indent="0">
              <a:buNone/>
            </a:pPr>
            <a:r>
              <a:rPr lang="en-US" sz="2800" dirty="0">
                <a:latin typeface="Whitney Book" pitchFamily="50" charset="0"/>
                <a:cs typeface="Whitney Book" pitchFamily="50" charset="0"/>
              </a:rPr>
              <a:t>801-448-4666</a:t>
            </a:r>
          </a:p>
        </p:txBody>
      </p:sp>
    </p:spTree>
    <p:extLst>
      <p:ext uri="{BB962C8B-B14F-4D97-AF65-F5344CB8AC3E}">
        <p14:creationId xmlns:p14="http://schemas.microsoft.com/office/powerpoint/2010/main" val="142853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BFA8-CA06-27A5-B3DF-757A14B8FCBB}"/>
              </a:ext>
            </a:extLst>
          </p:cNvPr>
          <p:cNvSpPr>
            <a:spLocks noGrp="1"/>
          </p:cNvSpPr>
          <p:nvPr>
            <p:ph type="title"/>
          </p:nvPr>
        </p:nvSpPr>
        <p:spPr>
          <a:xfrm>
            <a:off x="838200" y="365125"/>
            <a:ext cx="10515600" cy="1325563"/>
          </a:xfrm>
        </p:spPr>
        <p:txBody>
          <a:bodyPr>
            <a:normAutofit/>
          </a:bodyPr>
          <a:lstStyle/>
          <a:p>
            <a:r>
              <a:rPr lang="en-US" sz="5400">
                <a:latin typeface="Whitney Black" pitchFamily="50" charset="0"/>
                <a:cs typeface="Whitney Black" pitchFamily="50" charset="0"/>
              </a:rPr>
              <a:t>Agenda</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94576E-A51D-E168-980B-7A12C2719400}"/>
              </a:ext>
            </a:extLst>
          </p:cNvPr>
          <p:cNvSpPr>
            <a:spLocks noGrp="1"/>
          </p:cNvSpPr>
          <p:nvPr>
            <p:ph idx="1"/>
          </p:nvPr>
        </p:nvSpPr>
        <p:spPr>
          <a:xfrm>
            <a:off x="838200" y="1929384"/>
            <a:ext cx="10515600" cy="4251960"/>
          </a:xfrm>
        </p:spPr>
        <p:txBody>
          <a:bodyPr>
            <a:normAutofit/>
          </a:bodyPr>
          <a:lstStyle/>
          <a:p>
            <a:r>
              <a:rPr lang="en-US" sz="2200" dirty="0">
                <a:latin typeface="Whitney Book" pitchFamily="50" charset="0"/>
                <a:cs typeface="Whitney Book" pitchFamily="50" charset="0"/>
              </a:rPr>
              <a:t>Program Overview</a:t>
            </a:r>
          </a:p>
          <a:p>
            <a:r>
              <a:rPr lang="en-US" sz="2200" dirty="0">
                <a:latin typeface="Whitney Book" pitchFamily="50" charset="0"/>
                <a:cs typeface="Whitney Book" pitchFamily="50" charset="0"/>
              </a:rPr>
              <a:t>Communications Plan</a:t>
            </a:r>
          </a:p>
          <a:p>
            <a:r>
              <a:rPr lang="en-US" sz="2200" dirty="0">
                <a:latin typeface="Whitney Book" pitchFamily="50" charset="0"/>
                <a:cs typeface="Whitney Book" pitchFamily="50" charset="0"/>
              </a:rPr>
              <a:t>Key Success Measures &amp; Evaluation</a:t>
            </a:r>
          </a:p>
          <a:p>
            <a:r>
              <a:rPr lang="en-US" sz="2200" dirty="0">
                <a:latin typeface="Whitney Book" pitchFamily="50" charset="0"/>
                <a:cs typeface="Whitney Book" pitchFamily="50" charset="0"/>
              </a:rPr>
              <a:t>Open Discussion and Q&amp;A</a:t>
            </a:r>
          </a:p>
        </p:txBody>
      </p:sp>
    </p:spTree>
    <p:extLst>
      <p:ext uri="{BB962C8B-B14F-4D97-AF65-F5344CB8AC3E}">
        <p14:creationId xmlns:p14="http://schemas.microsoft.com/office/powerpoint/2010/main" val="45598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BFA8-CA06-27A5-B3DF-757A14B8FCBB}"/>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latin typeface="Whitney Black" pitchFamily="50" charset="0"/>
                <a:cs typeface="Whitney Black" pitchFamily="50" charset="0"/>
              </a:rPr>
              <a:t>Scope</a:t>
            </a:r>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CB6A64-2DC2-48A3-F3BB-149FD3E973F7}"/>
              </a:ext>
            </a:extLst>
          </p:cNvPr>
          <p:cNvPicPr>
            <a:picLocks noChangeAspect="1"/>
          </p:cNvPicPr>
          <p:nvPr/>
        </p:nvPicPr>
        <p:blipFill rotWithShape="1">
          <a:blip r:embed="rId2"/>
          <a:srcRect t="36694"/>
          <a:stretch/>
        </p:blipFill>
        <p:spPr>
          <a:xfrm>
            <a:off x="320040" y="3050460"/>
            <a:ext cx="5614416" cy="2790095"/>
          </a:xfrm>
          <a:prstGeom prst="rect">
            <a:avLst/>
          </a:prstGeom>
        </p:spPr>
      </p:pic>
      <p:pic>
        <p:nvPicPr>
          <p:cNvPr id="7" name="Picture 6">
            <a:extLst>
              <a:ext uri="{FF2B5EF4-FFF2-40B4-BE49-F238E27FC236}">
                <a16:creationId xmlns:a16="http://schemas.microsoft.com/office/drawing/2014/main" id="{269292CF-4FF4-EAAB-F678-5043DD832699}"/>
              </a:ext>
            </a:extLst>
          </p:cNvPr>
          <p:cNvPicPr>
            <a:picLocks noChangeAspect="1"/>
          </p:cNvPicPr>
          <p:nvPr/>
        </p:nvPicPr>
        <p:blipFill rotWithShape="1">
          <a:blip r:embed="rId2"/>
          <a:srcRect b="62353"/>
          <a:stretch/>
        </p:blipFill>
        <p:spPr>
          <a:xfrm>
            <a:off x="6254496" y="3615897"/>
            <a:ext cx="5614416" cy="1659221"/>
          </a:xfrm>
          <a:prstGeom prst="rect">
            <a:avLst/>
          </a:prstGeom>
        </p:spPr>
      </p:pic>
    </p:spTree>
    <p:extLst>
      <p:ext uri="{BB962C8B-B14F-4D97-AF65-F5344CB8AC3E}">
        <p14:creationId xmlns:p14="http://schemas.microsoft.com/office/powerpoint/2010/main" val="376460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ACA6E-AAE0-EFB6-5956-F7E436039041}"/>
              </a:ext>
            </a:extLst>
          </p:cNvPr>
          <p:cNvSpPr>
            <a:spLocks noGrp="1"/>
          </p:cNvSpPr>
          <p:nvPr>
            <p:ph type="title"/>
          </p:nvPr>
        </p:nvSpPr>
        <p:spPr>
          <a:xfrm>
            <a:off x="838200" y="365125"/>
            <a:ext cx="10515600" cy="1325563"/>
          </a:xfrm>
        </p:spPr>
        <p:txBody>
          <a:bodyPr>
            <a:normAutofit/>
          </a:bodyPr>
          <a:lstStyle/>
          <a:p>
            <a:r>
              <a:rPr lang="en-US" sz="5400">
                <a:latin typeface="Whitney Black" pitchFamily="50" charset="0"/>
                <a:cs typeface="Whitney Black" pitchFamily="50" charset="0"/>
              </a:rPr>
              <a:t>Key Points</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D7F5FD-0E2A-8C00-C52F-A1C4A14BAB58}"/>
              </a:ext>
            </a:extLst>
          </p:cNvPr>
          <p:cNvSpPr>
            <a:spLocks noGrp="1"/>
          </p:cNvSpPr>
          <p:nvPr>
            <p:ph idx="1"/>
          </p:nvPr>
        </p:nvSpPr>
        <p:spPr>
          <a:xfrm>
            <a:off x="838200" y="1929384"/>
            <a:ext cx="10515600" cy="4251960"/>
          </a:xfrm>
        </p:spPr>
        <p:txBody>
          <a:bodyPr>
            <a:normAutofit/>
          </a:bodyPr>
          <a:lstStyle/>
          <a:p>
            <a:pPr marL="342900" marR="0" lvl="0" indent="-342900">
              <a:spcBef>
                <a:spcPts val="0"/>
              </a:spcBef>
              <a:spcAft>
                <a:spcPts val="0"/>
              </a:spcAft>
              <a:buFont typeface="Symbol" panose="05050102010706020507" pitchFamily="18" charset="2"/>
              <a:buChar char=""/>
            </a:pPr>
            <a:r>
              <a:rPr lang="en-US" sz="2000" dirty="0">
                <a:effectLst/>
                <a:latin typeface="Whitney Black" pitchFamily="50" charset="0"/>
                <a:ea typeface="Whitney Book" pitchFamily="50" charset="0"/>
                <a:cs typeface="Whitney Black" pitchFamily="50" charset="0"/>
              </a:rPr>
              <a:t>What</a:t>
            </a:r>
          </a:p>
          <a:p>
            <a:pPr marL="742950" marR="0" lvl="1" indent="-285750">
              <a:spcBef>
                <a:spcPts val="0"/>
              </a:spcBef>
              <a:spcAft>
                <a:spcPts val="0"/>
              </a:spcAft>
              <a:buFont typeface="Courier New" panose="02070309020205020404" pitchFamily="49" charset="0"/>
              <a:buChar char="o"/>
            </a:pPr>
            <a:r>
              <a:rPr lang="en-US" sz="2000" dirty="0">
                <a:effectLst/>
                <a:latin typeface="Whitney Book" pitchFamily="50" charset="0"/>
                <a:ea typeface="Whitney Book" pitchFamily="50" charset="0"/>
                <a:cs typeface="Times New Roman" panose="02020603050405020304" pitchFamily="18" charset="0"/>
              </a:rPr>
              <a:t>The TRAX Ambassador includes a team of trained staff who will serve to directly support customers and riders on UTA’s transit system, providing a welcoming and positive environment.</a:t>
            </a:r>
          </a:p>
          <a:p>
            <a:pPr marL="342900" marR="0" lvl="0" indent="-342900">
              <a:spcBef>
                <a:spcPts val="0"/>
              </a:spcBef>
              <a:spcAft>
                <a:spcPts val="0"/>
              </a:spcAft>
              <a:buFont typeface="Symbol" panose="05050102010706020507" pitchFamily="18" charset="2"/>
              <a:buChar char=""/>
            </a:pPr>
            <a:r>
              <a:rPr lang="en-US" sz="2000" dirty="0">
                <a:effectLst/>
                <a:latin typeface="Whitney Black" pitchFamily="50" charset="0"/>
                <a:ea typeface="Whitney Book" pitchFamily="50" charset="0"/>
                <a:cs typeface="Whitney Black" pitchFamily="50" charset="0"/>
              </a:rPr>
              <a:t>Why </a:t>
            </a:r>
          </a:p>
          <a:p>
            <a:pPr marL="742950" marR="0" lvl="1" indent="-285750">
              <a:spcBef>
                <a:spcPts val="0"/>
              </a:spcBef>
              <a:spcAft>
                <a:spcPts val="0"/>
              </a:spcAft>
              <a:buFont typeface="Courier New" panose="02070309020205020404" pitchFamily="49" charset="0"/>
              <a:buChar char="o"/>
            </a:pPr>
            <a:r>
              <a:rPr lang="en-US" sz="2000" dirty="0">
                <a:effectLst/>
                <a:latin typeface="Whitney Book" pitchFamily="50" charset="0"/>
                <a:ea typeface="Whitney Book" pitchFamily="50" charset="0"/>
                <a:cs typeface="Times New Roman" panose="02020603050405020304" pitchFamily="18" charset="0"/>
              </a:rPr>
              <a:t>The program is meant to provide support to riders, and particularly to riders experiencing homelessness, including resources, information, and referrals</a:t>
            </a:r>
          </a:p>
          <a:p>
            <a:pPr marL="742950" marR="0" lvl="1" indent="-285750">
              <a:spcBef>
                <a:spcPts val="0"/>
              </a:spcBef>
              <a:spcAft>
                <a:spcPts val="0"/>
              </a:spcAft>
              <a:buFont typeface="Courier New" panose="02070309020205020404" pitchFamily="49" charset="0"/>
              <a:buChar char="o"/>
            </a:pPr>
            <a:r>
              <a:rPr lang="en-US" sz="2000" dirty="0">
                <a:effectLst/>
                <a:latin typeface="Whitney Book" pitchFamily="50" charset="0"/>
                <a:ea typeface="Whitney Book" pitchFamily="50" charset="0"/>
                <a:cs typeface="Times New Roman" panose="02020603050405020304" pitchFamily="18" charset="0"/>
              </a:rPr>
              <a:t>Meeting riders where they are with information they need.</a:t>
            </a:r>
          </a:p>
          <a:p>
            <a:pPr marL="342900" marR="0" lvl="0" indent="-342900">
              <a:spcBef>
                <a:spcPts val="0"/>
              </a:spcBef>
              <a:spcAft>
                <a:spcPts val="0"/>
              </a:spcAft>
              <a:buFont typeface="Symbol" panose="05050102010706020507" pitchFamily="18" charset="2"/>
              <a:buChar char=""/>
            </a:pPr>
            <a:r>
              <a:rPr lang="en-US" sz="2000" dirty="0">
                <a:effectLst/>
                <a:latin typeface="Whitney Black" pitchFamily="50" charset="0"/>
                <a:ea typeface="Whitney Book" pitchFamily="50" charset="0"/>
                <a:cs typeface="Whitney Black" pitchFamily="50" charset="0"/>
              </a:rPr>
              <a:t>Who</a:t>
            </a:r>
          </a:p>
          <a:p>
            <a:pPr marL="742950" marR="0" lvl="1" indent="-285750">
              <a:spcBef>
                <a:spcPts val="0"/>
              </a:spcBef>
              <a:spcAft>
                <a:spcPts val="0"/>
              </a:spcAft>
              <a:buFont typeface="Courier New" panose="02070309020205020404" pitchFamily="49" charset="0"/>
              <a:buChar char="o"/>
            </a:pPr>
            <a:r>
              <a:rPr lang="en-US" sz="2000" dirty="0">
                <a:effectLst/>
                <a:latin typeface="Whitney Book" pitchFamily="50" charset="0"/>
                <a:ea typeface="Whitney Book" pitchFamily="50" charset="0"/>
                <a:cs typeface="Times New Roman" panose="02020603050405020304" pitchFamily="18" charset="0"/>
              </a:rPr>
              <a:t>A team of 6-8 part-time staff with specialized training in working with different communities and the diverse circumstances facing our riding public.</a:t>
            </a:r>
          </a:p>
          <a:p>
            <a:pPr marL="342900" marR="0" lvl="0" indent="-342900">
              <a:spcBef>
                <a:spcPts val="0"/>
              </a:spcBef>
              <a:spcAft>
                <a:spcPts val="0"/>
              </a:spcAft>
              <a:buFont typeface="Symbol" panose="05050102010706020507" pitchFamily="18" charset="2"/>
              <a:buChar char=""/>
            </a:pPr>
            <a:r>
              <a:rPr lang="en-US" sz="2000" dirty="0">
                <a:effectLst/>
                <a:latin typeface="Whitney Black" pitchFamily="50" charset="0"/>
                <a:ea typeface="Whitney Book" pitchFamily="50" charset="0"/>
                <a:cs typeface="Whitney Black" pitchFamily="50" charset="0"/>
              </a:rPr>
              <a:t>Where</a:t>
            </a:r>
          </a:p>
          <a:p>
            <a:pPr marL="742950" marR="0" lvl="1" indent="-285750">
              <a:spcBef>
                <a:spcPts val="0"/>
              </a:spcBef>
              <a:spcAft>
                <a:spcPts val="1000"/>
              </a:spcAft>
              <a:buFont typeface="Courier New" panose="02070309020205020404" pitchFamily="49" charset="0"/>
              <a:buChar char="o"/>
            </a:pPr>
            <a:r>
              <a:rPr lang="en-US" sz="2000" dirty="0">
                <a:effectLst/>
                <a:latin typeface="Whitney Book" pitchFamily="50" charset="0"/>
                <a:ea typeface="Whitney Book" pitchFamily="50" charset="0"/>
                <a:cs typeface="Times New Roman" panose="02020603050405020304" pitchFamily="18" charset="0"/>
              </a:rPr>
              <a:t>TRAX Blue Line will be the initial implementation of this pilot program. Salt Lake Central Station to Central Pointe Station. Look out for our helpful staff members in the morning and evening hours Monday through Friday.</a:t>
            </a:r>
          </a:p>
        </p:txBody>
      </p:sp>
    </p:spTree>
    <p:extLst>
      <p:ext uri="{BB962C8B-B14F-4D97-AF65-F5344CB8AC3E}">
        <p14:creationId xmlns:p14="http://schemas.microsoft.com/office/powerpoint/2010/main" val="294572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ACA6E-AAE0-EFB6-5956-F7E436039041}"/>
              </a:ext>
            </a:extLst>
          </p:cNvPr>
          <p:cNvSpPr>
            <a:spLocks noGrp="1"/>
          </p:cNvSpPr>
          <p:nvPr>
            <p:ph type="title"/>
          </p:nvPr>
        </p:nvSpPr>
        <p:spPr>
          <a:xfrm>
            <a:off x="838200" y="365125"/>
            <a:ext cx="10515600" cy="1325563"/>
          </a:xfrm>
        </p:spPr>
        <p:txBody>
          <a:bodyPr>
            <a:normAutofit/>
          </a:bodyPr>
          <a:lstStyle/>
          <a:p>
            <a:r>
              <a:rPr lang="en-US" sz="5400" dirty="0">
                <a:latin typeface="Whitney Black" pitchFamily="50" charset="0"/>
                <a:cs typeface="Whitney Black" pitchFamily="50" charset="0"/>
              </a:rPr>
              <a:t>Eco-system: Community</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D7F5FD-0E2A-8C00-C52F-A1C4A14BAB58}"/>
              </a:ext>
            </a:extLst>
          </p:cNvPr>
          <p:cNvSpPr>
            <a:spLocks noGrp="1"/>
          </p:cNvSpPr>
          <p:nvPr>
            <p:ph idx="1"/>
          </p:nvPr>
        </p:nvSpPr>
        <p:spPr>
          <a:xfrm>
            <a:off x="4707702" y="2321476"/>
            <a:ext cx="1883741" cy="3859868"/>
          </a:xfrm>
        </p:spPr>
        <p:txBody>
          <a:bodyPr>
            <a:normAutofit/>
          </a:bodyPr>
          <a:lstStyle/>
          <a:p>
            <a:r>
              <a:rPr lang="en-US" sz="2000" dirty="0">
                <a:latin typeface="Whitney Book" pitchFamily="50" charset="0"/>
                <a:cs typeface="Whitney Book" pitchFamily="50" charset="0"/>
              </a:rPr>
              <a:t>Background</a:t>
            </a:r>
          </a:p>
          <a:p>
            <a:r>
              <a:rPr lang="en-US" sz="2000" dirty="0">
                <a:latin typeface="Whitney Book" pitchFamily="50" charset="0"/>
                <a:cs typeface="Whitney Book" pitchFamily="50" charset="0"/>
              </a:rPr>
              <a:t>Personnel</a:t>
            </a:r>
          </a:p>
          <a:p>
            <a:r>
              <a:rPr lang="en-US" sz="2000" dirty="0">
                <a:latin typeface="Whitney Book" pitchFamily="50" charset="0"/>
                <a:cs typeface="Whitney Book" pitchFamily="50" charset="0"/>
              </a:rPr>
              <a:t>Evaluation</a:t>
            </a:r>
          </a:p>
          <a:p>
            <a:r>
              <a:rPr lang="en-US" sz="2000" dirty="0">
                <a:latin typeface="Whitney Book" pitchFamily="50" charset="0"/>
                <a:cs typeface="Whitney Book" pitchFamily="50" charset="0"/>
              </a:rPr>
              <a:t>Training</a:t>
            </a:r>
          </a:p>
          <a:p>
            <a:r>
              <a:rPr lang="en-US" sz="2000" dirty="0">
                <a:latin typeface="Whitney Book" pitchFamily="50" charset="0"/>
                <a:cs typeface="Whitney Book" pitchFamily="50" charset="0"/>
              </a:rPr>
              <a:t>Public Engagement &amp; Partnerships</a:t>
            </a:r>
          </a:p>
        </p:txBody>
      </p:sp>
      <p:graphicFrame>
        <p:nvGraphicFramePr>
          <p:cNvPr id="4" name="Table 3">
            <a:extLst>
              <a:ext uri="{FF2B5EF4-FFF2-40B4-BE49-F238E27FC236}">
                <a16:creationId xmlns:a16="http://schemas.microsoft.com/office/drawing/2014/main" id="{60DA3685-3F3C-A9AB-EF68-25ADA2C9DE33}"/>
              </a:ext>
            </a:extLst>
          </p:cNvPr>
          <p:cNvGraphicFramePr>
            <a:graphicFrameLocks noGrp="1"/>
          </p:cNvGraphicFramePr>
          <p:nvPr>
            <p:extLst>
              <p:ext uri="{D42A27DB-BD31-4B8C-83A1-F6EECF244321}">
                <p14:modId xmlns:p14="http://schemas.microsoft.com/office/powerpoint/2010/main" val="1390297982"/>
              </p:ext>
            </p:extLst>
          </p:nvPr>
        </p:nvGraphicFramePr>
        <p:xfrm>
          <a:off x="6756591" y="2321476"/>
          <a:ext cx="4352324" cy="3807424"/>
        </p:xfrm>
        <a:graphic>
          <a:graphicData uri="http://schemas.openxmlformats.org/drawingml/2006/table">
            <a:tbl>
              <a:tblPr firstRow="1" firstCol="1" bandRow="1">
                <a:tableStyleId>{69012ECD-51FC-41F1-AA8D-1B2483CD663E}</a:tableStyleId>
              </a:tblPr>
              <a:tblGrid>
                <a:gridCol w="4352324">
                  <a:extLst>
                    <a:ext uri="{9D8B030D-6E8A-4147-A177-3AD203B41FA5}">
                      <a16:colId xmlns:a16="http://schemas.microsoft.com/office/drawing/2014/main" val="4244376488"/>
                    </a:ext>
                  </a:extLst>
                </a:gridCol>
              </a:tblGrid>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UTA Internal </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905370561"/>
                  </a:ext>
                </a:extLst>
              </a:tr>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TRAX</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991090813"/>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UTA Police</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900970200"/>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FrontRunner, Train Hosts</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105827949"/>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Customer Service </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3049511115"/>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CS SGR/Ambassador Program</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790787763"/>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HR/Talent Acquisition</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3014090853"/>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Community Engagement &amp; Travel Training</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3450411125"/>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OAS</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1857590983"/>
                  </a:ext>
                </a:extLst>
              </a:tr>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Marketing &amp; Communications</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3341036618"/>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Executive Team</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4210131394"/>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Radio Comms/IT</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157006173"/>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Legal</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960660854"/>
                  </a:ext>
                </a:extLst>
              </a:tr>
              <a:tr h="237964">
                <a:tc>
                  <a:txBody>
                    <a:bodyPr/>
                    <a:lstStyle/>
                    <a:p>
                      <a:pPr marL="0" marR="0">
                        <a:lnSpc>
                          <a:spcPct val="107000"/>
                        </a:lnSpc>
                        <a:spcBef>
                          <a:spcPts val="0"/>
                        </a:spcBef>
                        <a:spcAft>
                          <a:spcPts val="0"/>
                        </a:spcAft>
                      </a:pPr>
                      <a:r>
                        <a:rPr lang="en-US" sz="1300">
                          <a:effectLst/>
                          <a:latin typeface="Whitney Book" pitchFamily="50" charset="0"/>
                          <a:cs typeface="Whitney Book" pitchFamily="50" charset="0"/>
                        </a:rPr>
                        <a:t>Customer Experience</a:t>
                      </a:r>
                      <a:endParaRPr lang="en-US" sz="130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162133738"/>
                  </a:ext>
                </a:extLst>
              </a:tr>
              <a:tr h="237964">
                <a:tc>
                  <a:txBody>
                    <a:bodyPr/>
                    <a:lstStyle/>
                    <a:p>
                      <a:pPr marL="0" marR="0">
                        <a:lnSpc>
                          <a:spcPct val="107000"/>
                        </a:lnSpc>
                        <a:spcBef>
                          <a:spcPts val="0"/>
                        </a:spcBef>
                        <a:spcAft>
                          <a:spcPts val="0"/>
                        </a:spcAft>
                      </a:pPr>
                      <a:r>
                        <a:rPr lang="en-US" sz="1300">
                          <a:effectLst/>
                          <a:latin typeface="Whitney Book" pitchFamily="50" charset="0"/>
                          <a:ea typeface="Whitney Book" pitchFamily="50" charset="0"/>
                          <a:cs typeface="Whitney Book" pitchFamily="50" charset="0"/>
                        </a:rPr>
                        <a:t>Government Affairs</a:t>
                      </a:r>
                    </a:p>
                  </a:txBody>
                  <a:tcPr marL="78449" marR="78449" marT="0" marB="0"/>
                </a:tc>
                <a:extLst>
                  <a:ext uri="{0D108BD9-81ED-4DB2-BD59-A6C34878D82A}">
                    <a16:rowId xmlns:a16="http://schemas.microsoft.com/office/drawing/2014/main" val="3937986639"/>
                  </a:ext>
                </a:extLst>
              </a:tr>
              <a:tr h="237964">
                <a:tc>
                  <a:txBody>
                    <a:bodyPr/>
                    <a:lstStyle/>
                    <a:p>
                      <a:pPr marL="0" marR="0">
                        <a:lnSpc>
                          <a:spcPct val="107000"/>
                        </a:lnSpc>
                        <a:spcBef>
                          <a:spcPts val="0"/>
                        </a:spcBef>
                        <a:spcAft>
                          <a:spcPts val="0"/>
                        </a:spcAft>
                      </a:pPr>
                      <a:r>
                        <a:rPr lang="en-US" sz="1300" dirty="0" err="1">
                          <a:effectLst/>
                          <a:latin typeface="Whitney Book" pitchFamily="50" charset="0"/>
                          <a:ea typeface="Whitney Book" pitchFamily="50" charset="0"/>
                          <a:cs typeface="Whitney Book" pitchFamily="50" charset="0"/>
                        </a:rPr>
                        <a:t>FrontRunner</a:t>
                      </a:r>
                      <a:r>
                        <a:rPr lang="en-US" sz="1300" dirty="0">
                          <a:effectLst/>
                          <a:latin typeface="Whitney Book" pitchFamily="50" charset="0"/>
                          <a:ea typeface="Whitney Book" pitchFamily="50" charset="0"/>
                          <a:cs typeface="Whitney Book" pitchFamily="50" charset="0"/>
                        </a:rPr>
                        <a:t> Train Hosts</a:t>
                      </a:r>
                    </a:p>
                  </a:txBody>
                  <a:tcPr marL="78449" marR="78449" marT="0" marB="0"/>
                </a:tc>
                <a:extLst>
                  <a:ext uri="{0D108BD9-81ED-4DB2-BD59-A6C34878D82A}">
                    <a16:rowId xmlns:a16="http://schemas.microsoft.com/office/drawing/2014/main" val="2216164357"/>
                  </a:ext>
                </a:extLst>
              </a:tr>
            </a:tbl>
          </a:graphicData>
        </a:graphic>
      </p:graphicFrame>
      <p:graphicFrame>
        <p:nvGraphicFramePr>
          <p:cNvPr id="5" name="Table 4">
            <a:extLst>
              <a:ext uri="{FF2B5EF4-FFF2-40B4-BE49-F238E27FC236}">
                <a16:creationId xmlns:a16="http://schemas.microsoft.com/office/drawing/2014/main" id="{0C932248-4C2C-7D50-3315-1FC66A45B196}"/>
              </a:ext>
            </a:extLst>
          </p:cNvPr>
          <p:cNvGraphicFramePr>
            <a:graphicFrameLocks noGrp="1"/>
          </p:cNvGraphicFramePr>
          <p:nvPr>
            <p:extLst>
              <p:ext uri="{D42A27DB-BD31-4B8C-83A1-F6EECF244321}">
                <p14:modId xmlns:p14="http://schemas.microsoft.com/office/powerpoint/2010/main" val="1213038563"/>
              </p:ext>
            </p:extLst>
          </p:nvPr>
        </p:nvGraphicFramePr>
        <p:xfrm>
          <a:off x="190230" y="2313179"/>
          <a:ext cx="4352324" cy="3790380"/>
        </p:xfrm>
        <a:graphic>
          <a:graphicData uri="http://schemas.openxmlformats.org/drawingml/2006/table">
            <a:tbl>
              <a:tblPr firstRow="1" firstCol="1" bandRow="1">
                <a:tableStyleId>{69012ECD-51FC-41F1-AA8D-1B2483CD663E}</a:tableStyleId>
              </a:tblPr>
              <a:tblGrid>
                <a:gridCol w="4352324">
                  <a:extLst>
                    <a:ext uri="{9D8B030D-6E8A-4147-A177-3AD203B41FA5}">
                      <a16:colId xmlns:a16="http://schemas.microsoft.com/office/drawing/2014/main" val="4244376488"/>
                    </a:ext>
                  </a:extLst>
                </a:gridCol>
              </a:tblGrid>
              <a:tr h="220920">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Community Partnerships</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905370561"/>
                  </a:ext>
                </a:extLst>
              </a:tr>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Volunteers of America</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991090813"/>
                  </a:ext>
                </a:extLst>
              </a:tr>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Downtown Ambassadors</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900970200"/>
                  </a:ext>
                </a:extLst>
              </a:tr>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Salt Lake Coalition to End Homelessness </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105827949"/>
                  </a:ext>
                </a:extLst>
              </a:tr>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Salt Lake County </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3049511115"/>
                  </a:ext>
                </a:extLst>
              </a:tr>
              <a:tr h="237964">
                <a:tc>
                  <a:txBody>
                    <a:bodyPr/>
                    <a:lstStyle/>
                    <a:p>
                      <a:pPr marL="0" marR="0">
                        <a:lnSpc>
                          <a:spcPct val="107000"/>
                        </a:lnSpc>
                        <a:spcBef>
                          <a:spcPts val="0"/>
                        </a:spcBef>
                        <a:spcAft>
                          <a:spcPts val="0"/>
                        </a:spcAft>
                      </a:pPr>
                      <a:r>
                        <a:rPr lang="en-US" sz="1300" dirty="0">
                          <a:effectLst/>
                          <a:latin typeface="Whitney Book" pitchFamily="50" charset="0"/>
                          <a:cs typeface="Whitney Book" pitchFamily="50" charset="0"/>
                        </a:rPr>
                        <a:t>SLC Heart </a:t>
                      </a: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790787763"/>
                  </a:ext>
                </a:extLst>
              </a:tr>
              <a:tr h="237964">
                <a:tc>
                  <a:txBody>
                    <a:bodyPr/>
                    <a:lstStyle/>
                    <a:p>
                      <a:pPr marL="0" marR="0">
                        <a:lnSpc>
                          <a:spcPct val="107000"/>
                        </a:lnSpc>
                        <a:spcBef>
                          <a:spcPts val="0"/>
                        </a:spcBef>
                        <a:spcAft>
                          <a:spcPts val="0"/>
                        </a:spcAft>
                      </a:pPr>
                      <a:r>
                        <a:rPr lang="en-US" sz="1300" dirty="0">
                          <a:effectLst/>
                          <a:latin typeface="Whitney Book" pitchFamily="50" charset="0"/>
                          <a:ea typeface="Whitney Book" pitchFamily="50" charset="0"/>
                          <a:cs typeface="Whitney Book" pitchFamily="50" charset="0"/>
                        </a:rPr>
                        <a:t>Park Rangers </a:t>
                      </a:r>
                    </a:p>
                  </a:txBody>
                  <a:tcPr marL="78449" marR="78449" marT="0" marB="0"/>
                </a:tc>
                <a:extLst>
                  <a:ext uri="{0D108BD9-81ED-4DB2-BD59-A6C34878D82A}">
                    <a16:rowId xmlns:a16="http://schemas.microsoft.com/office/drawing/2014/main" val="3014090853"/>
                  </a:ext>
                </a:extLst>
              </a:tr>
              <a:tr h="237964">
                <a:tc>
                  <a:txBody>
                    <a:bodyPr/>
                    <a:lstStyle/>
                    <a:p>
                      <a:pPr marL="0" marR="0">
                        <a:lnSpc>
                          <a:spcPct val="107000"/>
                        </a:lnSpc>
                        <a:spcBef>
                          <a:spcPts val="0"/>
                        </a:spcBef>
                        <a:spcAft>
                          <a:spcPts val="0"/>
                        </a:spcAft>
                      </a:pPr>
                      <a:r>
                        <a:rPr lang="en-US" sz="1300" dirty="0">
                          <a:effectLst/>
                          <a:latin typeface="Whitney Book" pitchFamily="50" charset="0"/>
                          <a:ea typeface="Whitney Book" pitchFamily="50" charset="0"/>
                          <a:cs typeface="Whitney Book" pitchFamily="50" charset="0"/>
                        </a:rPr>
                        <a:t>Fourth Street Clinic </a:t>
                      </a:r>
                    </a:p>
                  </a:txBody>
                  <a:tcPr marL="78449" marR="78449" marT="0" marB="0"/>
                </a:tc>
                <a:extLst>
                  <a:ext uri="{0D108BD9-81ED-4DB2-BD59-A6C34878D82A}">
                    <a16:rowId xmlns:a16="http://schemas.microsoft.com/office/drawing/2014/main" val="3450411125"/>
                  </a:ext>
                </a:extLst>
              </a:tr>
              <a:tr h="237964">
                <a:tc>
                  <a:txBody>
                    <a:bodyPr/>
                    <a:lstStyle/>
                    <a:p>
                      <a:pPr marL="0" marR="0">
                        <a:lnSpc>
                          <a:spcPct val="107000"/>
                        </a:lnSpc>
                        <a:spcBef>
                          <a:spcPts val="0"/>
                        </a:spcBef>
                        <a:spcAft>
                          <a:spcPts val="0"/>
                        </a:spcAft>
                      </a:pPr>
                      <a:r>
                        <a:rPr lang="en-US" sz="1300" dirty="0">
                          <a:effectLst/>
                          <a:latin typeface="Whitney Book" pitchFamily="50" charset="0"/>
                          <a:ea typeface="Whitney Book" pitchFamily="50" charset="0"/>
                          <a:cs typeface="Whitney Book" pitchFamily="50" charset="0"/>
                        </a:rPr>
                        <a:t>Odyssey House </a:t>
                      </a:r>
                    </a:p>
                  </a:txBody>
                  <a:tcPr marL="78449" marR="78449" marT="0" marB="0"/>
                </a:tc>
                <a:extLst>
                  <a:ext uri="{0D108BD9-81ED-4DB2-BD59-A6C34878D82A}">
                    <a16:rowId xmlns:a16="http://schemas.microsoft.com/office/drawing/2014/main" val="1857590983"/>
                  </a:ext>
                </a:extLst>
              </a:tr>
              <a:tr h="237964">
                <a:tc>
                  <a:txBody>
                    <a:bodyPr/>
                    <a:lstStyle/>
                    <a:p>
                      <a:pPr marL="0" marR="0">
                        <a:lnSpc>
                          <a:spcPct val="107000"/>
                        </a:lnSpc>
                        <a:spcBef>
                          <a:spcPts val="0"/>
                        </a:spcBef>
                        <a:spcAft>
                          <a:spcPts val="0"/>
                        </a:spcAft>
                      </a:pPr>
                      <a:r>
                        <a:rPr lang="en-US" sz="1300" dirty="0">
                          <a:effectLst/>
                          <a:latin typeface="Whitney Book" pitchFamily="50" charset="0"/>
                          <a:ea typeface="Whitney Book" pitchFamily="50" charset="0"/>
                          <a:cs typeface="Whitney Book" pitchFamily="50" charset="0"/>
                        </a:rPr>
                        <a:t>Utah Transit Riders Union</a:t>
                      </a:r>
                    </a:p>
                  </a:txBody>
                  <a:tcPr marL="78449" marR="78449" marT="0" marB="0"/>
                </a:tc>
                <a:extLst>
                  <a:ext uri="{0D108BD9-81ED-4DB2-BD59-A6C34878D82A}">
                    <a16:rowId xmlns:a16="http://schemas.microsoft.com/office/drawing/2014/main" val="3341036618"/>
                  </a:ext>
                </a:extLst>
              </a:tr>
              <a:tr h="237964">
                <a:tc>
                  <a:txBody>
                    <a:bodyPr/>
                    <a:lstStyle/>
                    <a:p>
                      <a:pPr marL="0" marR="0">
                        <a:lnSpc>
                          <a:spcPct val="107000"/>
                        </a:lnSpc>
                        <a:spcBef>
                          <a:spcPts val="0"/>
                        </a:spcBef>
                        <a:spcAft>
                          <a:spcPts val="0"/>
                        </a:spcAft>
                      </a:pPr>
                      <a:r>
                        <a:rPr lang="en-US" sz="1300" dirty="0">
                          <a:effectLst/>
                          <a:latin typeface="Whitney Book" pitchFamily="50" charset="0"/>
                          <a:ea typeface="Whitney Book" pitchFamily="50" charset="0"/>
                          <a:cs typeface="Whitney Book" pitchFamily="50" charset="0"/>
                        </a:rPr>
                        <a:t>Los Angeles Metro</a:t>
                      </a:r>
                    </a:p>
                  </a:txBody>
                  <a:tcPr marL="78449" marR="78449" marT="0" marB="0"/>
                </a:tc>
                <a:extLst>
                  <a:ext uri="{0D108BD9-81ED-4DB2-BD59-A6C34878D82A}">
                    <a16:rowId xmlns:a16="http://schemas.microsoft.com/office/drawing/2014/main" val="4210131394"/>
                  </a:ext>
                </a:extLst>
              </a:tr>
              <a:tr h="237964">
                <a:tc>
                  <a:txBody>
                    <a:bodyPr/>
                    <a:lstStyle/>
                    <a:p>
                      <a:pPr marL="0" marR="0">
                        <a:lnSpc>
                          <a:spcPct val="107000"/>
                        </a:lnSpc>
                        <a:spcBef>
                          <a:spcPts val="0"/>
                        </a:spcBef>
                        <a:spcAft>
                          <a:spcPts val="0"/>
                        </a:spcAft>
                      </a:pPr>
                      <a:r>
                        <a:rPr lang="en-US" sz="1300" dirty="0">
                          <a:effectLst/>
                          <a:latin typeface="Whitney Book" pitchFamily="50" charset="0"/>
                          <a:ea typeface="Whitney Book" pitchFamily="50" charset="0"/>
                          <a:cs typeface="Whitney Book" pitchFamily="50" charset="0"/>
                        </a:rPr>
                        <a:t>National Transit and Vulnerable Populations Workgroup</a:t>
                      </a:r>
                    </a:p>
                  </a:txBody>
                  <a:tcPr marL="78449" marR="78449" marT="0" marB="0"/>
                </a:tc>
                <a:extLst>
                  <a:ext uri="{0D108BD9-81ED-4DB2-BD59-A6C34878D82A}">
                    <a16:rowId xmlns:a16="http://schemas.microsoft.com/office/drawing/2014/main" val="157006173"/>
                  </a:ext>
                </a:extLst>
              </a:tr>
              <a:tr h="237964">
                <a:tc>
                  <a:txBody>
                    <a:bodyPr/>
                    <a:lstStyle/>
                    <a:p>
                      <a:pPr marL="0" marR="0">
                        <a:lnSpc>
                          <a:spcPct val="107000"/>
                        </a:lnSpc>
                        <a:spcBef>
                          <a:spcPts val="0"/>
                        </a:spcBef>
                        <a:spcAft>
                          <a:spcPts val="0"/>
                        </a:spcAft>
                      </a:pP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960660854"/>
                  </a:ext>
                </a:extLst>
              </a:tr>
              <a:tr h="237964">
                <a:tc>
                  <a:txBody>
                    <a:bodyPr/>
                    <a:lstStyle/>
                    <a:p>
                      <a:pPr marL="0" marR="0">
                        <a:lnSpc>
                          <a:spcPct val="107000"/>
                        </a:lnSpc>
                        <a:spcBef>
                          <a:spcPts val="0"/>
                        </a:spcBef>
                        <a:spcAft>
                          <a:spcPts val="0"/>
                        </a:spcAft>
                      </a:pP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162133738"/>
                  </a:ext>
                </a:extLst>
              </a:tr>
              <a:tr h="237964">
                <a:tc>
                  <a:txBody>
                    <a:bodyPr/>
                    <a:lstStyle/>
                    <a:p>
                      <a:pPr marL="0" marR="0">
                        <a:lnSpc>
                          <a:spcPct val="107000"/>
                        </a:lnSpc>
                        <a:spcBef>
                          <a:spcPts val="0"/>
                        </a:spcBef>
                        <a:spcAft>
                          <a:spcPts val="0"/>
                        </a:spcAft>
                      </a:pP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3937986639"/>
                  </a:ext>
                </a:extLst>
              </a:tr>
              <a:tr h="237964">
                <a:tc>
                  <a:txBody>
                    <a:bodyPr/>
                    <a:lstStyle/>
                    <a:p>
                      <a:pPr marL="0" marR="0">
                        <a:lnSpc>
                          <a:spcPct val="107000"/>
                        </a:lnSpc>
                        <a:spcBef>
                          <a:spcPts val="0"/>
                        </a:spcBef>
                        <a:spcAft>
                          <a:spcPts val="0"/>
                        </a:spcAft>
                      </a:pPr>
                      <a:endParaRPr lang="en-US" sz="1300" dirty="0">
                        <a:effectLst/>
                        <a:latin typeface="Whitney Book" pitchFamily="50" charset="0"/>
                        <a:ea typeface="Whitney Book" pitchFamily="50" charset="0"/>
                        <a:cs typeface="Whitney Book" pitchFamily="50" charset="0"/>
                      </a:endParaRPr>
                    </a:p>
                  </a:txBody>
                  <a:tcPr marL="78449" marR="78449" marT="0" marB="0"/>
                </a:tc>
                <a:extLst>
                  <a:ext uri="{0D108BD9-81ED-4DB2-BD59-A6C34878D82A}">
                    <a16:rowId xmlns:a16="http://schemas.microsoft.com/office/drawing/2014/main" val="2216164357"/>
                  </a:ext>
                </a:extLst>
              </a:tr>
            </a:tbl>
          </a:graphicData>
        </a:graphic>
      </p:graphicFrame>
    </p:spTree>
    <p:extLst>
      <p:ext uri="{BB962C8B-B14F-4D97-AF65-F5344CB8AC3E}">
        <p14:creationId xmlns:p14="http://schemas.microsoft.com/office/powerpoint/2010/main" val="264701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ACA6E-AAE0-EFB6-5956-F7E436039041}"/>
              </a:ext>
            </a:extLst>
          </p:cNvPr>
          <p:cNvSpPr>
            <a:spLocks noGrp="1"/>
          </p:cNvSpPr>
          <p:nvPr>
            <p:ph type="title"/>
          </p:nvPr>
        </p:nvSpPr>
        <p:spPr>
          <a:xfrm>
            <a:off x="838200" y="365125"/>
            <a:ext cx="10515600" cy="1325563"/>
          </a:xfrm>
        </p:spPr>
        <p:txBody>
          <a:bodyPr>
            <a:normAutofit/>
          </a:bodyPr>
          <a:lstStyle/>
          <a:p>
            <a:r>
              <a:rPr lang="en-US" sz="5400" dirty="0">
                <a:latin typeface="Whitney Black" pitchFamily="50" charset="0"/>
                <a:cs typeface="Whitney Black" pitchFamily="50" charset="0"/>
              </a:rPr>
              <a:t>Training Topics</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D7F5FD-0E2A-8C00-C52F-A1C4A14BAB58}"/>
              </a:ext>
            </a:extLst>
          </p:cNvPr>
          <p:cNvSpPr>
            <a:spLocks noGrp="1"/>
          </p:cNvSpPr>
          <p:nvPr>
            <p:ph idx="1"/>
          </p:nvPr>
        </p:nvSpPr>
        <p:spPr>
          <a:xfrm>
            <a:off x="838200" y="1929384"/>
            <a:ext cx="5257800" cy="4251960"/>
          </a:xfrm>
        </p:spPr>
        <p:txBody>
          <a:bodyPr>
            <a:normAutofit lnSpcReduction="10000"/>
          </a:bodyPr>
          <a:lstStyle/>
          <a:p>
            <a:pPr defTabSz="841248">
              <a:spcAft>
                <a:spcPts val="600"/>
              </a:spcAft>
            </a:pPr>
            <a:r>
              <a:rPr lang="en-US" sz="2000" kern="1200" dirty="0">
                <a:solidFill>
                  <a:schemeClr val="tx1"/>
                </a:solidFill>
                <a:latin typeface="Whitney Book" pitchFamily="50" charset="0"/>
                <a:ea typeface="+mn-ea"/>
                <a:cs typeface="+mn-cs"/>
              </a:rPr>
              <a:t>CPR/First Aid </a:t>
            </a:r>
          </a:p>
          <a:p>
            <a:pPr defTabSz="841248">
              <a:spcAft>
                <a:spcPts val="600"/>
              </a:spcAft>
            </a:pPr>
            <a:r>
              <a:rPr lang="en-US" sz="2000" kern="1200" dirty="0">
                <a:solidFill>
                  <a:schemeClr val="tx1"/>
                </a:solidFill>
                <a:latin typeface="Whitney Book" pitchFamily="50" charset="0"/>
                <a:ea typeface="+mn-ea"/>
                <a:cs typeface="+mn-cs"/>
              </a:rPr>
              <a:t>De-escalation Training </a:t>
            </a:r>
          </a:p>
          <a:p>
            <a:pPr defTabSz="841248">
              <a:spcAft>
                <a:spcPts val="600"/>
              </a:spcAft>
            </a:pPr>
            <a:r>
              <a:rPr lang="en-US" sz="2000" kern="1200" dirty="0">
                <a:solidFill>
                  <a:schemeClr val="tx1"/>
                </a:solidFill>
                <a:latin typeface="Whitney Book" pitchFamily="50" charset="0"/>
                <a:ea typeface="+mn-ea"/>
                <a:cs typeface="+mn-cs"/>
              </a:rPr>
              <a:t>TA-specific Orientation (some in class and some on the system- schedule still being confirmed)</a:t>
            </a:r>
          </a:p>
          <a:p>
            <a:pPr defTabSz="841248">
              <a:spcAft>
                <a:spcPts val="600"/>
              </a:spcAft>
              <a:buFont typeface="Arial" panose="020B0604020202020204" pitchFamily="34" charset="0"/>
              <a:buChar char="•"/>
            </a:pPr>
            <a:r>
              <a:rPr lang="en-US" sz="2000" kern="1200" dirty="0">
                <a:solidFill>
                  <a:schemeClr val="tx1"/>
                </a:solidFill>
                <a:latin typeface="Whitney Book" pitchFamily="50" charset="0"/>
                <a:ea typeface="+mn-ea"/>
                <a:cs typeface="+mn-cs"/>
              </a:rPr>
              <a:t>UTA required LMS training</a:t>
            </a:r>
          </a:p>
          <a:p>
            <a:pPr defTabSz="841248">
              <a:spcAft>
                <a:spcPts val="600"/>
              </a:spcAft>
              <a:buFont typeface="Arial" panose="020B0604020202020204" pitchFamily="34" charset="0"/>
              <a:buChar char="•"/>
            </a:pPr>
            <a:r>
              <a:rPr lang="en-US" sz="2000" kern="1200" dirty="0">
                <a:solidFill>
                  <a:schemeClr val="tx1"/>
                </a:solidFill>
                <a:latin typeface="Whitney Book" pitchFamily="50" charset="0"/>
                <a:ea typeface="+mn-ea"/>
                <a:cs typeface="+mn-cs"/>
              </a:rPr>
              <a:t>“Ecosystem of Support” for riders, employees, and operations</a:t>
            </a:r>
          </a:p>
          <a:p>
            <a:pPr defTabSz="841248">
              <a:spcAft>
                <a:spcPts val="600"/>
              </a:spcAft>
              <a:buFont typeface="Arial" panose="020B0604020202020204" pitchFamily="34" charset="0"/>
              <a:buChar char="•"/>
            </a:pPr>
            <a:r>
              <a:rPr lang="en-US" sz="2000" kern="1200" dirty="0">
                <a:solidFill>
                  <a:schemeClr val="tx1"/>
                </a:solidFill>
                <a:latin typeface="Whitney Book" pitchFamily="50" charset="0"/>
                <a:ea typeface="+mn-ea"/>
                <a:cs typeface="+mn-cs"/>
              </a:rPr>
              <a:t>Radio and device navigation</a:t>
            </a:r>
          </a:p>
          <a:p>
            <a:pPr defTabSz="841248">
              <a:spcAft>
                <a:spcPts val="600"/>
              </a:spcAft>
              <a:buFont typeface="Arial" panose="020B0604020202020204" pitchFamily="34" charset="0"/>
              <a:buChar char="•"/>
            </a:pPr>
            <a:r>
              <a:rPr lang="en-US" sz="2000" kern="1200" dirty="0">
                <a:solidFill>
                  <a:schemeClr val="tx1"/>
                </a:solidFill>
                <a:latin typeface="Whitney Book" pitchFamily="50" charset="0"/>
                <a:ea typeface="+mn-ea"/>
                <a:cs typeface="+mn-cs"/>
              </a:rPr>
              <a:t>Emergency protocol</a:t>
            </a:r>
          </a:p>
          <a:p>
            <a:pPr defTabSz="841248">
              <a:spcAft>
                <a:spcPts val="600"/>
              </a:spcAft>
              <a:buFont typeface="Arial" panose="020B0604020202020204" pitchFamily="34" charset="0"/>
              <a:buChar char="•"/>
            </a:pPr>
            <a:r>
              <a:rPr lang="en-US" sz="2000" kern="1200" dirty="0">
                <a:solidFill>
                  <a:schemeClr val="tx1"/>
                </a:solidFill>
                <a:latin typeface="Whitney Book" pitchFamily="50" charset="0"/>
                <a:ea typeface="+mn-ea"/>
                <a:cs typeface="+mn-cs"/>
              </a:rPr>
              <a:t>Work &amp; processes (Reporting) </a:t>
            </a:r>
            <a:endParaRPr lang="en-US" sz="2000" dirty="0">
              <a:effectLst/>
              <a:latin typeface="Whitney Book" pitchFamily="50" charset="0"/>
              <a:ea typeface="Whitney Book" pitchFamily="50"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09D7CFFE-8C30-86ED-2A8C-956409CFD747}"/>
              </a:ext>
            </a:extLst>
          </p:cNvPr>
          <p:cNvSpPr txBox="1">
            <a:spLocks/>
          </p:cNvSpPr>
          <p:nvPr/>
        </p:nvSpPr>
        <p:spPr>
          <a:xfrm>
            <a:off x="6526388" y="1929384"/>
            <a:ext cx="4651868" cy="4030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0312" indent="-210312" defTabSz="841248">
              <a:spcBef>
                <a:spcPts val="920"/>
              </a:spcBef>
            </a:pPr>
            <a:r>
              <a:rPr lang="en-US" sz="1840" kern="1200" dirty="0">
                <a:solidFill>
                  <a:schemeClr val="tx1"/>
                </a:solidFill>
                <a:latin typeface="Whitney Book" pitchFamily="50" charset="0"/>
                <a:ea typeface="+mn-ea"/>
                <a:cs typeface="+mn-cs"/>
              </a:rPr>
              <a:t>Boundaries Training </a:t>
            </a:r>
          </a:p>
          <a:p>
            <a:pPr marL="210312" indent="-210312" defTabSz="841248">
              <a:spcBef>
                <a:spcPts val="920"/>
              </a:spcBef>
            </a:pPr>
            <a:r>
              <a:rPr lang="en-US" sz="1840" kern="1200" dirty="0">
                <a:solidFill>
                  <a:schemeClr val="tx1"/>
                </a:solidFill>
                <a:latin typeface="Whitney Book" pitchFamily="50" charset="0"/>
                <a:ea typeface="+mn-ea"/>
                <a:cs typeface="+mn-cs"/>
              </a:rPr>
              <a:t>Sensitivity Training (working with all riders) </a:t>
            </a:r>
          </a:p>
          <a:p>
            <a:pPr marL="210312" indent="-210312" defTabSz="841248">
              <a:spcBef>
                <a:spcPts val="920"/>
              </a:spcBef>
            </a:pPr>
            <a:r>
              <a:rPr lang="en-US" sz="1840" kern="1200" dirty="0">
                <a:solidFill>
                  <a:schemeClr val="tx1"/>
                </a:solidFill>
                <a:latin typeface="Whitney Book" pitchFamily="50" charset="0"/>
                <a:ea typeface="+mn-ea"/>
                <a:cs typeface="+mn-cs"/>
              </a:rPr>
              <a:t>UTA &amp; Community Resources (connecting riders)</a:t>
            </a:r>
          </a:p>
          <a:p>
            <a:pPr marL="210312" indent="-210312" defTabSz="841248">
              <a:spcBef>
                <a:spcPts val="920"/>
              </a:spcBef>
            </a:pPr>
            <a:r>
              <a:rPr lang="en-US" sz="1840" kern="1200" dirty="0">
                <a:solidFill>
                  <a:schemeClr val="tx1"/>
                </a:solidFill>
                <a:latin typeface="Whitney Book" pitchFamily="50" charset="0"/>
                <a:ea typeface="+mn-ea"/>
                <a:cs typeface="+mn-cs"/>
              </a:rPr>
              <a:t>Roles &amp; responsibilities </a:t>
            </a:r>
          </a:p>
          <a:p>
            <a:pPr marL="210312" indent="-210312" defTabSz="841248">
              <a:spcBef>
                <a:spcPts val="920"/>
              </a:spcBef>
            </a:pPr>
            <a:r>
              <a:rPr lang="en-US" sz="1840" kern="1200" dirty="0">
                <a:solidFill>
                  <a:schemeClr val="tx1"/>
                </a:solidFill>
                <a:latin typeface="Whitney Book" pitchFamily="50" charset="0"/>
                <a:ea typeface="+mn-ea"/>
                <a:cs typeface="+mn-cs"/>
              </a:rPr>
              <a:t>Learning the system: Travel Training presentation/shadowing</a:t>
            </a:r>
          </a:p>
          <a:p>
            <a:pPr marL="0" indent="0" defTabSz="841248">
              <a:spcBef>
                <a:spcPts val="920"/>
              </a:spcBef>
              <a:buNone/>
            </a:pPr>
            <a:endParaRPr lang="en-US" sz="1840" kern="1200" dirty="0">
              <a:solidFill>
                <a:schemeClr val="tx1"/>
              </a:solidFill>
              <a:latin typeface="Whitney Book" pitchFamily="50" charset="0"/>
              <a:ea typeface="+mn-ea"/>
              <a:cs typeface="+mn-cs"/>
            </a:endParaRPr>
          </a:p>
          <a:p>
            <a:endParaRPr lang="en-US" sz="2000" dirty="0">
              <a:latin typeface="Whitney Book" pitchFamily="50" charset="0"/>
              <a:cs typeface="Whitney Book" pitchFamily="50" charset="0"/>
            </a:endParaRPr>
          </a:p>
        </p:txBody>
      </p:sp>
      <p:sp>
        <p:nvSpPr>
          <p:cNvPr id="5" name="TextBox 4">
            <a:extLst>
              <a:ext uri="{FF2B5EF4-FFF2-40B4-BE49-F238E27FC236}">
                <a16:creationId xmlns:a16="http://schemas.microsoft.com/office/drawing/2014/main" id="{79195BBF-DE80-1664-DDB6-CC4903CBCE8E}"/>
              </a:ext>
            </a:extLst>
          </p:cNvPr>
          <p:cNvSpPr txBox="1"/>
          <p:nvPr/>
        </p:nvSpPr>
        <p:spPr>
          <a:xfrm>
            <a:off x="6665783" y="5325593"/>
            <a:ext cx="5645960" cy="347146"/>
          </a:xfrm>
          <a:prstGeom prst="rect">
            <a:avLst/>
          </a:prstGeom>
          <a:noFill/>
        </p:spPr>
        <p:txBody>
          <a:bodyPr wrap="square">
            <a:spAutoFit/>
          </a:bodyPr>
          <a:lstStyle/>
          <a:p>
            <a:pPr defTabSz="841248">
              <a:spcAft>
                <a:spcPts val="600"/>
              </a:spcAft>
            </a:pPr>
            <a:r>
              <a:rPr lang="en-US" sz="1656" kern="1200" dirty="0">
                <a:solidFill>
                  <a:schemeClr val="tx1"/>
                </a:solidFill>
                <a:latin typeface="Whitney Black" pitchFamily="50" charset="0"/>
                <a:ea typeface="+mn-ea"/>
                <a:cs typeface="+mn-cs"/>
              </a:rPr>
              <a:t>What’s missing?</a:t>
            </a:r>
            <a:endParaRPr lang="en-US" sz="1800" dirty="0">
              <a:latin typeface="Whitney Black" pitchFamily="50" charset="0"/>
              <a:cs typeface="Whitney Black" pitchFamily="50" charset="0"/>
            </a:endParaRPr>
          </a:p>
        </p:txBody>
      </p:sp>
    </p:spTree>
    <p:extLst>
      <p:ext uri="{BB962C8B-B14F-4D97-AF65-F5344CB8AC3E}">
        <p14:creationId xmlns:p14="http://schemas.microsoft.com/office/powerpoint/2010/main" val="282330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4FA4B6-EF40-693A-9657-D73F8D0A0873}"/>
              </a:ext>
            </a:extLst>
          </p:cNvPr>
          <p:cNvSpPr>
            <a:spLocks noGrp="1"/>
          </p:cNvSpPr>
          <p:nvPr>
            <p:ph type="title"/>
          </p:nvPr>
        </p:nvSpPr>
        <p:spPr>
          <a:xfrm>
            <a:off x="630936" y="457200"/>
            <a:ext cx="4343400" cy="1929384"/>
          </a:xfrm>
        </p:spPr>
        <p:txBody>
          <a:bodyPr anchor="ctr">
            <a:normAutofit/>
          </a:bodyPr>
          <a:lstStyle/>
          <a:p>
            <a:r>
              <a:rPr lang="en-US" dirty="0">
                <a:latin typeface="Whitney Black" pitchFamily="50" charset="0"/>
                <a:cs typeface="Whitney Black" pitchFamily="50" charset="0"/>
              </a:rPr>
              <a:t>Communications</a:t>
            </a:r>
          </a:p>
        </p:txBody>
      </p:sp>
      <p:sp>
        <p:nvSpPr>
          <p:cNvPr id="1033"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FC1DA00-76EC-A4A4-CBE2-7F94B0FB8BDC}"/>
              </a:ext>
            </a:extLst>
          </p:cNvPr>
          <p:cNvSpPr>
            <a:spLocks noGrp="1"/>
          </p:cNvSpPr>
          <p:nvPr>
            <p:ph idx="1"/>
          </p:nvPr>
        </p:nvSpPr>
        <p:spPr>
          <a:xfrm>
            <a:off x="5541263" y="457200"/>
            <a:ext cx="6007608" cy="1929384"/>
          </a:xfrm>
        </p:spPr>
        <p:txBody>
          <a:bodyPr anchor="ctr">
            <a:normAutofit/>
          </a:bodyPr>
          <a:lstStyle/>
          <a:p>
            <a:r>
              <a:rPr lang="en-US" sz="2200">
                <a:latin typeface="Whitney Book" pitchFamily="50" charset="0"/>
                <a:cs typeface="Whitney Book" pitchFamily="50" charset="0"/>
              </a:rPr>
              <a:t>Website</a:t>
            </a:r>
          </a:p>
          <a:p>
            <a:r>
              <a:rPr lang="en-US" sz="2200">
                <a:latin typeface="Whitney Book" pitchFamily="50" charset="0"/>
                <a:cs typeface="Whitney Book" pitchFamily="50" charset="0"/>
              </a:rPr>
              <a:t>Social</a:t>
            </a:r>
          </a:p>
          <a:p>
            <a:r>
              <a:rPr lang="en-US" sz="2200">
                <a:latin typeface="Whitney Book" pitchFamily="50" charset="0"/>
                <a:cs typeface="Whitney Book" pitchFamily="50" charset="0"/>
              </a:rPr>
              <a:t>Press</a:t>
            </a:r>
          </a:p>
          <a:p>
            <a:r>
              <a:rPr lang="en-US" sz="2200">
                <a:latin typeface="Whitney Book" pitchFamily="50" charset="0"/>
                <a:cs typeface="Whitney Book" pitchFamily="50" charset="0"/>
              </a:rPr>
              <a:t>Transit App</a:t>
            </a:r>
          </a:p>
        </p:txBody>
      </p:sp>
      <p:pic>
        <p:nvPicPr>
          <p:cNvPr id="1026" name="x_x_imageSelected0">
            <a:extLst>
              <a:ext uri="{FF2B5EF4-FFF2-40B4-BE49-F238E27FC236}">
                <a16:creationId xmlns:a16="http://schemas.microsoft.com/office/drawing/2014/main" id="{9483FAC4-06B7-B7A6-7B61-75D0E952A1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0932" y="2569464"/>
            <a:ext cx="3678936" cy="3678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8125C45-7CD4-5E3E-337E-46D4FB9B929F}"/>
              </a:ext>
            </a:extLst>
          </p:cNvPr>
          <p:cNvGrpSpPr/>
          <p:nvPr/>
        </p:nvGrpSpPr>
        <p:grpSpPr>
          <a:xfrm>
            <a:off x="6665674" y="2569464"/>
            <a:ext cx="4645756" cy="3678936"/>
            <a:chOff x="6096000" y="1093447"/>
            <a:chExt cx="5583880" cy="4421829"/>
          </a:xfrm>
        </p:grpSpPr>
        <p:pic>
          <p:nvPicPr>
            <p:cNvPr id="6" name="Picture 5">
              <a:extLst>
                <a:ext uri="{FF2B5EF4-FFF2-40B4-BE49-F238E27FC236}">
                  <a16:creationId xmlns:a16="http://schemas.microsoft.com/office/drawing/2014/main" id="{A6212A1A-3AE1-7A9F-366D-641F37B9FB9D}"/>
                </a:ext>
              </a:extLst>
            </p:cNvPr>
            <p:cNvPicPr>
              <a:picLocks noChangeAspect="1"/>
            </p:cNvPicPr>
            <p:nvPr/>
          </p:nvPicPr>
          <p:blipFill>
            <a:blip r:embed="rId3"/>
            <a:stretch>
              <a:fillRect/>
            </a:stretch>
          </p:blipFill>
          <p:spPr>
            <a:xfrm>
              <a:off x="6096000" y="1093447"/>
              <a:ext cx="5583880" cy="4421829"/>
            </a:xfrm>
            <a:prstGeom prst="rect">
              <a:avLst/>
            </a:prstGeom>
          </p:spPr>
        </p:pic>
        <p:pic>
          <p:nvPicPr>
            <p:cNvPr id="11" name="Picture 10" descr="A logo with a circle and a red stripe&#10;&#10;Description automatically generated">
              <a:extLst>
                <a:ext uri="{FF2B5EF4-FFF2-40B4-BE49-F238E27FC236}">
                  <a16:creationId xmlns:a16="http://schemas.microsoft.com/office/drawing/2014/main" id="{AE5BF2ED-2703-42AB-0764-96C6206FC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668" y="2302601"/>
              <a:ext cx="1124603" cy="1126399"/>
            </a:xfrm>
            <a:prstGeom prst="rect">
              <a:avLst/>
            </a:prstGeom>
          </p:spPr>
        </p:pic>
      </p:grpSp>
    </p:spTree>
    <p:extLst>
      <p:ext uri="{BB962C8B-B14F-4D97-AF65-F5344CB8AC3E}">
        <p14:creationId xmlns:p14="http://schemas.microsoft.com/office/powerpoint/2010/main" val="304284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0EF8A-3DF6-544D-C002-21FA428A045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a:solidFill>
                  <a:schemeClr val="tx1"/>
                </a:solidFill>
                <a:latin typeface="Whitney Black" pitchFamily="50" charset="0"/>
                <a:cs typeface="Whitney Black" pitchFamily="50" charset="0"/>
              </a:rPr>
              <a:t>Program Goals</a:t>
            </a:r>
          </a:p>
        </p:txBody>
      </p:sp>
      <p:sp>
        <p:nvSpPr>
          <p:cNvPr id="3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A875A3-35D0-4B9C-4528-318D55A23760}"/>
              </a:ext>
            </a:extLst>
          </p:cNvPr>
          <p:cNvPicPr>
            <a:picLocks noChangeAspect="1"/>
          </p:cNvPicPr>
          <p:nvPr/>
        </p:nvPicPr>
        <p:blipFill>
          <a:blip r:embed="rId2"/>
          <a:stretch>
            <a:fillRect/>
          </a:stretch>
        </p:blipFill>
        <p:spPr>
          <a:xfrm>
            <a:off x="5385745" y="640080"/>
            <a:ext cx="5751718" cy="5550408"/>
          </a:xfrm>
          <a:prstGeom prst="rect">
            <a:avLst/>
          </a:prstGeom>
        </p:spPr>
      </p:pic>
    </p:spTree>
    <p:extLst>
      <p:ext uri="{BB962C8B-B14F-4D97-AF65-F5344CB8AC3E}">
        <p14:creationId xmlns:p14="http://schemas.microsoft.com/office/powerpoint/2010/main" val="128210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ACA6E-AAE0-EFB6-5956-F7E436039041}"/>
              </a:ext>
            </a:extLst>
          </p:cNvPr>
          <p:cNvSpPr>
            <a:spLocks noGrp="1"/>
          </p:cNvSpPr>
          <p:nvPr>
            <p:ph type="title"/>
          </p:nvPr>
        </p:nvSpPr>
        <p:spPr>
          <a:xfrm>
            <a:off x="630936" y="639520"/>
            <a:ext cx="3429000" cy="1719072"/>
          </a:xfrm>
        </p:spPr>
        <p:txBody>
          <a:bodyPr anchor="b">
            <a:normAutofit/>
          </a:bodyPr>
          <a:lstStyle/>
          <a:p>
            <a:r>
              <a:rPr lang="en-US" sz="5000">
                <a:latin typeface="Whitney Black" pitchFamily="50" charset="0"/>
                <a:cs typeface="Whitney Black" pitchFamily="50" charset="0"/>
              </a:rPr>
              <a:t>Evaluation Approaches</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D7F5FD-0E2A-8C00-C52F-A1C4A14BAB58}"/>
              </a:ext>
            </a:extLst>
          </p:cNvPr>
          <p:cNvSpPr>
            <a:spLocks noGrp="1"/>
          </p:cNvSpPr>
          <p:nvPr>
            <p:ph idx="1"/>
          </p:nvPr>
        </p:nvSpPr>
        <p:spPr>
          <a:xfrm>
            <a:off x="630936" y="2807208"/>
            <a:ext cx="3429000" cy="3410712"/>
          </a:xfrm>
        </p:spPr>
        <p:txBody>
          <a:bodyPr anchor="t">
            <a:normAutofit/>
          </a:bodyPr>
          <a:lstStyle/>
          <a:p>
            <a:r>
              <a:rPr lang="en-US" sz="1900">
                <a:latin typeface="Whitney Book" pitchFamily="50" charset="0"/>
                <a:cs typeface="Whitney Book" pitchFamily="50" charset="0"/>
              </a:rPr>
              <a:t>Pre- &amp; Post-Survey </a:t>
            </a:r>
          </a:p>
          <a:p>
            <a:pPr lvl="1"/>
            <a:r>
              <a:rPr lang="en-US" sz="1900">
                <a:latin typeface="Whitney Book" pitchFamily="50" charset="0"/>
                <a:cs typeface="Whitney Book" pitchFamily="50" charset="0"/>
              </a:rPr>
              <a:t>TRAX Riders</a:t>
            </a:r>
          </a:p>
          <a:p>
            <a:pPr lvl="1"/>
            <a:r>
              <a:rPr lang="en-US" sz="1900">
                <a:latin typeface="Whitney Book" pitchFamily="50" charset="0"/>
                <a:cs typeface="Whitney Book" pitchFamily="50" charset="0"/>
              </a:rPr>
              <a:t>TRAX Operators</a:t>
            </a:r>
          </a:p>
          <a:p>
            <a:r>
              <a:rPr lang="en-US" sz="1900">
                <a:latin typeface="Whitney Book" pitchFamily="50" charset="0"/>
                <a:cs typeface="Whitney Book" pitchFamily="50" charset="0"/>
              </a:rPr>
              <a:t>Data Collection &amp; Reporting Ongoing</a:t>
            </a:r>
          </a:p>
          <a:p>
            <a:pPr lvl="1">
              <a:spcBef>
                <a:spcPts val="0"/>
              </a:spcBef>
              <a:buFont typeface="Wingdings" panose="05000000000000000000" pitchFamily="2" charset="2"/>
              <a:buChar char=""/>
            </a:pPr>
            <a:r>
              <a:rPr lang="en-US" sz="1900">
                <a:latin typeface="Whitney Book" pitchFamily="50" charset="0"/>
                <a:cs typeface="Whitney Book" pitchFamily="50" charset="0"/>
              </a:rPr>
              <a:t>Interactions</a:t>
            </a:r>
          </a:p>
          <a:p>
            <a:pPr lvl="1">
              <a:spcBef>
                <a:spcPts val="0"/>
              </a:spcBef>
              <a:buFont typeface="Wingdings" panose="05000000000000000000" pitchFamily="2" charset="2"/>
              <a:buChar char=""/>
            </a:pPr>
            <a:r>
              <a:rPr lang="en-US" sz="1900">
                <a:latin typeface="Whitney Book" pitchFamily="50" charset="0"/>
                <a:cs typeface="Whitney Book" pitchFamily="50" charset="0"/>
              </a:rPr>
              <a:t>Incidents </a:t>
            </a:r>
          </a:p>
          <a:p>
            <a:pPr lvl="1">
              <a:spcBef>
                <a:spcPts val="0"/>
              </a:spcBef>
              <a:buFont typeface="Wingdings" panose="05000000000000000000" pitchFamily="2" charset="2"/>
              <a:buChar char=""/>
            </a:pPr>
            <a:r>
              <a:rPr lang="en-US" sz="1900">
                <a:latin typeface="Whitney Book" pitchFamily="50" charset="0"/>
                <a:cs typeface="Whitney Book" pitchFamily="50" charset="0"/>
              </a:rPr>
              <a:t>Referrals for resources</a:t>
            </a:r>
          </a:p>
          <a:p>
            <a:pPr lvl="1">
              <a:spcBef>
                <a:spcPts val="0"/>
              </a:spcBef>
              <a:buFont typeface="Wingdings" panose="05000000000000000000" pitchFamily="2" charset="2"/>
              <a:buChar char=""/>
            </a:pPr>
            <a:r>
              <a:rPr lang="en-US" sz="1900" b="1" i="1">
                <a:latin typeface="Whitney Book" pitchFamily="50" charset="0"/>
                <a:cs typeface="Whitney Book" pitchFamily="50" charset="0"/>
              </a:rPr>
              <a:t>What’s missing</a:t>
            </a:r>
          </a:p>
          <a:p>
            <a:r>
              <a:rPr lang="en-US" sz="1900">
                <a:latin typeface="Whitney Book" pitchFamily="50" charset="0"/>
                <a:cs typeface="Whitney Book" pitchFamily="50" charset="0"/>
              </a:rPr>
              <a:t>Public engagement and key stakeholder interactions</a:t>
            </a:r>
          </a:p>
        </p:txBody>
      </p:sp>
      <p:graphicFrame>
        <p:nvGraphicFramePr>
          <p:cNvPr id="4" name="Table 3">
            <a:extLst>
              <a:ext uri="{FF2B5EF4-FFF2-40B4-BE49-F238E27FC236}">
                <a16:creationId xmlns:a16="http://schemas.microsoft.com/office/drawing/2014/main" id="{13CB19AC-DD4C-CAAE-F964-90DE2F746EF7}"/>
              </a:ext>
            </a:extLst>
          </p:cNvPr>
          <p:cNvGraphicFramePr>
            <a:graphicFrameLocks noGrp="1"/>
          </p:cNvGraphicFramePr>
          <p:nvPr>
            <p:extLst>
              <p:ext uri="{D42A27DB-BD31-4B8C-83A1-F6EECF244321}">
                <p14:modId xmlns:p14="http://schemas.microsoft.com/office/powerpoint/2010/main" val="963214296"/>
              </p:ext>
            </p:extLst>
          </p:nvPr>
        </p:nvGraphicFramePr>
        <p:xfrm>
          <a:off x="5406162" y="1450848"/>
          <a:ext cx="5399988" cy="3956304"/>
        </p:xfrm>
        <a:graphic>
          <a:graphicData uri="http://schemas.openxmlformats.org/drawingml/2006/table">
            <a:tbl>
              <a:tblPr firstRow="1" bandRow="1">
                <a:tableStyleId>{5C22544A-7EE6-4342-B048-85BDC9FD1C3A}</a:tableStyleId>
              </a:tblPr>
              <a:tblGrid>
                <a:gridCol w="5399988">
                  <a:extLst>
                    <a:ext uri="{9D8B030D-6E8A-4147-A177-3AD203B41FA5}">
                      <a16:colId xmlns:a16="http://schemas.microsoft.com/office/drawing/2014/main" val="4025268068"/>
                    </a:ext>
                  </a:extLst>
                </a:gridCol>
              </a:tblGrid>
              <a:tr h="737616">
                <a:tc>
                  <a:txBody>
                    <a:bodyPr/>
                    <a:lstStyle/>
                    <a:p>
                      <a:r>
                        <a:rPr lang="en-US" sz="3300">
                          <a:latin typeface="Whitney Book" pitchFamily="50" charset="0"/>
                          <a:cs typeface="Whitney Book" pitchFamily="50" charset="0"/>
                        </a:rPr>
                        <a:t>Question types</a:t>
                      </a:r>
                    </a:p>
                  </a:txBody>
                  <a:tcPr marL="167640" marR="167640" marT="83820" marB="83820"/>
                </a:tc>
                <a:extLst>
                  <a:ext uri="{0D108BD9-81ED-4DB2-BD59-A6C34878D82A}">
                    <a16:rowId xmlns:a16="http://schemas.microsoft.com/office/drawing/2014/main" val="804874813"/>
                  </a:ext>
                </a:extLst>
              </a:tr>
              <a:tr h="737616">
                <a:tc>
                  <a:txBody>
                    <a:bodyPr/>
                    <a:lstStyle/>
                    <a:p>
                      <a:r>
                        <a:rPr lang="en-US" sz="3300">
                          <a:latin typeface="Whitney Book" pitchFamily="50" charset="0"/>
                          <a:cs typeface="Whitney Book" pitchFamily="50" charset="0"/>
                        </a:rPr>
                        <a:t>Demographic/location-based</a:t>
                      </a:r>
                    </a:p>
                  </a:txBody>
                  <a:tcPr marL="167640" marR="167640" marT="83820" marB="83820"/>
                </a:tc>
                <a:extLst>
                  <a:ext uri="{0D108BD9-81ED-4DB2-BD59-A6C34878D82A}">
                    <a16:rowId xmlns:a16="http://schemas.microsoft.com/office/drawing/2014/main" val="241379433"/>
                  </a:ext>
                </a:extLst>
              </a:tr>
              <a:tr h="1240536">
                <a:tc>
                  <a:txBody>
                    <a:bodyPr/>
                    <a:lstStyle/>
                    <a:p>
                      <a:r>
                        <a:rPr lang="en-US" sz="3300">
                          <a:latin typeface="Whitney Book" pitchFamily="50" charset="0"/>
                          <a:cs typeface="Whitney Book" pitchFamily="50" charset="0"/>
                        </a:rPr>
                        <a:t>Perceptions of Safety and security</a:t>
                      </a:r>
                    </a:p>
                  </a:txBody>
                  <a:tcPr marL="167640" marR="167640" marT="83820" marB="83820"/>
                </a:tc>
                <a:extLst>
                  <a:ext uri="{0D108BD9-81ED-4DB2-BD59-A6C34878D82A}">
                    <a16:rowId xmlns:a16="http://schemas.microsoft.com/office/drawing/2014/main" val="2522858495"/>
                  </a:ext>
                </a:extLst>
              </a:tr>
              <a:tr h="1240536">
                <a:tc>
                  <a:txBody>
                    <a:bodyPr/>
                    <a:lstStyle/>
                    <a:p>
                      <a:r>
                        <a:rPr lang="en-US" sz="3300">
                          <a:latin typeface="Whitney Book" pitchFamily="50" charset="0"/>
                          <a:cs typeface="Whitney Book" pitchFamily="50" charset="0"/>
                        </a:rPr>
                        <a:t>Customer information/Rider experience </a:t>
                      </a:r>
                    </a:p>
                  </a:txBody>
                  <a:tcPr marL="167640" marR="167640" marT="83820" marB="83820"/>
                </a:tc>
                <a:extLst>
                  <a:ext uri="{0D108BD9-81ED-4DB2-BD59-A6C34878D82A}">
                    <a16:rowId xmlns:a16="http://schemas.microsoft.com/office/drawing/2014/main" val="2183172813"/>
                  </a:ext>
                </a:extLst>
              </a:tr>
            </a:tbl>
          </a:graphicData>
        </a:graphic>
      </p:graphicFrame>
    </p:spTree>
    <p:extLst>
      <p:ext uri="{BB962C8B-B14F-4D97-AF65-F5344CB8AC3E}">
        <p14:creationId xmlns:p14="http://schemas.microsoft.com/office/powerpoint/2010/main" val="1037001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454</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Courier New</vt:lpstr>
      <vt:lpstr>Symbol</vt:lpstr>
      <vt:lpstr>Whitney Black</vt:lpstr>
      <vt:lpstr>Whitney Book</vt:lpstr>
      <vt:lpstr>Wingdings</vt:lpstr>
      <vt:lpstr>Office Theme</vt:lpstr>
      <vt:lpstr>TRAX Ambassador Pilot Program Overview</vt:lpstr>
      <vt:lpstr>Agenda</vt:lpstr>
      <vt:lpstr>Scope</vt:lpstr>
      <vt:lpstr>Key Points</vt:lpstr>
      <vt:lpstr>Eco-system: Community</vt:lpstr>
      <vt:lpstr>Training Topics</vt:lpstr>
      <vt:lpstr>Communications</vt:lpstr>
      <vt:lpstr>Program Goals</vt:lpstr>
      <vt:lpstr>Evaluation Approaches</vt:lpstr>
      <vt:lpstr>Q&amp;A and Open Discussion</vt:lpstr>
      <vt:lpstr>Invitation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TRAX Ambassador Pilot Program Overview Internal Stakeholder Update</dc:title>
  <dc:creator>Waters, Megan (Community Engagement Director)</dc:creator>
  <cp:lastModifiedBy>Taulanga, Doraleen (Community Outreach Manager)</cp:lastModifiedBy>
  <cp:revision>4</cp:revision>
  <dcterms:created xsi:type="dcterms:W3CDTF">2023-12-11T19:14:12Z</dcterms:created>
  <dcterms:modified xsi:type="dcterms:W3CDTF">2024-01-12T17:03:59Z</dcterms:modified>
</cp:coreProperties>
</file>